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ppt/charts/chart39.xml" ContentType="application/vnd.openxmlformats-officedocument.drawingml.chart+xml"/>
  <Override PartName="/ppt/theme/themeOverride39.xml" ContentType="application/vnd.openxmlformats-officedocument.themeOverride+xml"/>
  <Override PartName="/ppt/charts/chart40.xml" ContentType="application/vnd.openxmlformats-officedocument.drawingml.chart+xml"/>
  <Override PartName="/ppt/theme/themeOverride40.xml" ContentType="application/vnd.openxmlformats-officedocument.themeOverride+xml"/>
  <Override PartName="/ppt/charts/chart41.xml" ContentType="application/vnd.openxmlformats-officedocument.drawingml.chart+xml"/>
  <Override PartName="/ppt/theme/themeOverride41.xml" ContentType="application/vnd.openxmlformats-officedocument.themeOverride+xml"/>
  <Override PartName="/ppt/charts/chart42.xml" ContentType="application/vnd.openxmlformats-officedocument.drawingml.chart+xml"/>
  <Override PartName="/ppt/theme/themeOverride42.xml" ContentType="application/vnd.openxmlformats-officedocument.themeOverride+xml"/>
  <Override PartName="/ppt/charts/chart43.xml" ContentType="application/vnd.openxmlformats-officedocument.drawingml.chart+xml"/>
  <Override PartName="/ppt/theme/themeOverride43.xml" ContentType="application/vnd.openxmlformats-officedocument.themeOverride+xml"/>
  <Override PartName="/ppt/charts/chart44.xml" ContentType="application/vnd.openxmlformats-officedocument.drawingml.chart+xml"/>
  <Override PartName="/ppt/theme/themeOverride44.xml" ContentType="application/vnd.openxmlformats-officedocument.themeOverride+xml"/>
  <Override PartName="/ppt/charts/chart45.xml" ContentType="application/vnd.openxmlformats-officedocument.drawingml.chart+xml"/>
  <Override PartName="/ppt/theme/themeOverride45.xml" ContentType="application/vnd.openxmlformats-officedocument.themeOverride+xml"/>
  <Override PartName="/ppt/charts/chart46.xml" ContentType="application/vnd.openxmlformats-officedocument.drawingml.chart+xml"/>
  <Override PartName="/ppt/theme/themeOverride46.xml" ContentType="application/vnd.openxmlformats-officedocument.themeOverride+xml"/>
  <Override PartName="/ppt/charts/chart47.xml" ContentType="application/vnd.openxmlformats-officedocument.drawingml.chart+xml"/>
  <Override PartName="/ppt/theme/themeOverride47.xml" ContentType="application/vnd.openxmlformats-officedocument.themeOverride+xml"/>
  <Override PartName="/ppt/charts/chart48.xml" ContentType="application/vnd.openxmlformats-officedocument.drawingml.chart+xml"/>
  <Override PartName="/ppt/theme/themeOverride48.xml" ContentType="application/vnd.openxmlformats-officedocument.themeOverride+xml"/>
  <Override PartName="/ppt/charts/chart49.xml" ContentType="application/vnd.openxmlformats-officedocument.drawingml.chart+xml"/>
  <Override PartName="/ppt/theme/themeOverride49.xml" ContentType="application/vnd.openxmlformats-officedocument.themeOverride+xml"/>
  <Override PartName="/ppt/charts/chart50.xml" ContentType="application/vnd.openxmlformats-officedocument.drawingml.chart+xml"/>
  <Override PartName="/ppt/theme/themeOverride50.xml" ContentType="application/vnd.openxmlformats-officedocument.themeOverride+xml"/>
  <Override PartName="/ppt/charts/chart51.xml" ContentType="application/vnd.openxmlformats-officedocument.drawingml.chart+xml"/>
  <Override PartName="/ppt/theme/themeOverride51.xml" ContentType="application/vnd.openxmlformats-officedocument.themeOverride+xml"/>
  <Override PartName="/ppt/charts/chart52.xml" ContentType="application/vnd.openxmlformats-officedocument.drawingml.chart+xml"/>
  <Override PartName="/ppt/theme/themeOverride52.xml" ContentType="application/vnd.openxmlformats-officedocument.themeOverride+xml"/>
  <Override PartName="/ppt/charts/chart53.xml" ContentType="application/vnd.openxmlformats-officedocument.drawingml.chart+xml"/>
  <Override PartName="/ppt/theme/themeOverride53.xml" ContentType="application/vnd.openxmlformats-officedocument.themeOverride+xml"/>
  <Override PartName="/ppt/charts/chart54.xml" ContentType="application/vnd.openxmlformats-officedocument.drawingml.chart+xml"/>
  <Override PartName="/ppt/theme/themeOverride54.xml" ContentType="application/vnd.openxmlformats-officedocument.themeOverride+xml"/>
  <Override PartName="/ppt/charts/chart55.xml" ContentType="application/vnd.openxmlformats-officedocument.drawingml.chart+xml"/>
  <Override PartName="/ppt/theme/themeOverride55.xml" ContentType="application/vnd.openxmlformats-officedocument.themeOverride+xml"/>
  <Override PartName="/ppt/charts/chart56.xml" ContentType="application/vnd.openxmlformats-officedocument.drawingml.chart+xml"/>
  <Override PartName="/ppt/theme/themeOverride56.xml" ContentType="application/vnd.openxmlformats-officedocument.themeOverride+xml"/>
  <Override PartName="/ppt/charts/chart5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1.xml" ContentType="application/vnd.openxmlformats-officedocument.drawingml.chart+xml"/>
  <Override PartName="/ppt/theme/themeOverride57.xml" ContentType="application/vnd.openxmlformats-officedocument.themeOverride+xml"/>
  <Override PartName="/ppt/charts/chart62.xml" ContentType="application/vnd.openxmlformats-officedocument.drawingml.chart+xml"/>
  <Override PartName="/ppt/theme/themeOverride58.xml" ContentType="application/vnd.openxmlformats-officedocument.themeOverride+xml"/>
  <Override PartName="/ppt/charts/chart63.xml" ContentType="application/vnd.openxmlformats-officedocument.drawingml.chart+xml"/>
  <Override PartName="/ppt/theme/themeOverride59.xml" ContentType="application/vnd.openxmlformats-officedocument.themeOverride+xml"/>
  <Override PartName="/ppt/charts/chart64.xml" ContentType="application/vnd.openxmlformats-officedocument.drawingml.chart+xml"/>
  <Override PartName="/ppt/theme/themeOverride60.xml" ContentType="application/vnd.openxmlformats-officedocument.themeOverride+xml"/>
  <Override PartName="/ppt/charts/chart65.xml" ContentType="application/vnd.openxmlformats-officedocument.drawingml.chart+xml"/>
  <Override PartName="/ppt/theme/themeOverride61.xml" ContentType="application/vnd.openxmlformats-officedocument.themeOverride+xml"/>
  <Override PartName="/ppt/charts/chart66.xml" ContentType="application/vnd.openxmlformats-officedocument.drawingml.chart+xml"/>
  <Override PartName="/ppt/theme/themeOverride62.xml" ContentType="application/vnd.openxmlformats-officedocument.themeOverride+xml"/>
  <Override PartName="/ppt/charts/chart67.xml" ContentType="application/vnd.openxmlformats-officedocument.drawingml.chart+xml"/>
  <Override PartName="/ppt/theme/themeOverride63.xml" ContentType="application/vnd.openxmlformats-officedocument.themeOverride+xml"/>
  <Override PartName="/ppt/charts/chart68.xml" ContentType="application/vnd.openxmlformats-officedocument.drawingml.chart+xml"/>
  <Override PartName="/ppt/theme/themeOverride64.xml" ContentType="application/vnd.openxmlformats-officedocument.themeOverride+xml"/>
  <Override PartName="/ppt/charts/chart69.xml" ContentType="application/vnd.openxmlformats-officedocument.drawingml.chart+xml"/>
  <Override PartName="/ppt/theme/themeOverride65.xml" ContentType="application/vnd.openxmlformats-officedocument.themeOverride+xml"/>
  <Override PartName="/ppt/charts/chart70.xml" ContentType="application/vnd.openxmlformats-officedocument.drawingml.chart+xml"/>
  <Override PartName="/ppt/theme/themeOverride66.xml" ContentType="application/vnd.openxmlformats-officedocument.themeOverride+xml"/>
  <Override PartName="/ppt/charts/chart71.xml" ContentType="application/vnd.openxmlformats-officedocument.drawingml.chart+xml"/>
  <Override PartName="/ppt/theme/themeOverride67.xml" ContentType="application/vnd.openxmlformats-officedocument.themeOverride+xml"/>
  <Override PartName="/ppt/charts/chart72.xml" ContentType="application/vnd.openxmlformats-officedocument.drawingml.chart+xml"/>
  <Override PartName="/ppt/theme/themeOverride68.xml" ContentType="application/vnd.openxmlformats-officedocument.themeOverride+xml"/>
  <Override PartName="/ppt/notesSlides/notesSlide2.xml" ContentType="application/vnd.openxmlformats-officedocument.presentationml.notesSlide+xml"/>
  <Override PartName="/ppt/charts/chart73.xml" ContentType="application/vnd.openxmlformats-officedocument.drawingml.chart+xml"/>
  <Override PartName="/ppt/theme/themeOverride69.xml" ContentType="application/vnd.openxmlformats-officedocument.themeOverride+xml"/>
  <Override PartName="/ppt/charts/chart74.xml" ContentType="application/vnd.openxmlformats-officedocument.drawingml.chart+xml"/>
  <Override PartName="/ppt/theme/themeOverride70.xml" ContentType="application/vnd.openxmlformats-officedocument.themeOverride+xml"/>
  <Override PartName="/ppt/charts/chart75.xml" ContentType="application/vnd.openxmlformats-officedocument.drawingml.chart+xml"/>
  <Override PartName="/ppt/theme/themeOverride7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04"/>
  </p:notesMasterIdLst>
  <p:sldIdLst>
    <p:sldId id="257" r:id="rId3"/>
    <p:sldId id="259" r:id="rId4"/>
    <p:sldId id="260" r:id="rId5"/>
    <p:sldId id="261" r:id="rId6"/>
    <p:sldId id="262" r:id="rId7"/>
    <p:sldId id="263" r:id="rId8"/>
    <p:sldId id="339" r:id="rId9"/>
    <p:sldId id="341" r:id="rId10"/>
    <p:sldId id="264" r:id="rId11"/>
    <p:sldId id="321" r:id="rId12"/>
    <p:sldId id="320" r:id="rId13"/>
    <p:sldId id="322" r:id="rId14"/>
    <p:sldId id="323" r:id="rId15"/>
    <p:sldId id="265" r:id="rId16"/>
    <p:sldId id="266" r:id="rId17"/>
    <p:sldId id="327" r:id="rId18"/>
    <p:sldId id="342" r:id="rId19"/>
    <p:sldId id="267" r:id="rId20"/>
    <p:sldId id="268" r:id="rId21"/>
    <p:sldId id="343" r:id="rId22"/>
    <p:sldId id="270" r:id="rId23"/>
    <p:sldId id="271" r:id="rId24"/>
    <p:sldId id="344" r:id="rId25"/>
    <p:sldId id="272" r:id="rId26"/>
    <p:sldId id="273" r:id="rId27"/>
    <p:sldId id="274" r:id="rId28"/>
    <p:sldId id="345" r:id="rId29"/>
    <p:sldId id="275" r:id="rId30"/>
    <p:sldId id="276" r:id="rId31"/>
    <p:sldId id="346" r:id="rId32"/>
    <p:sldId id="277" r:id="rId33"/>
    <p:sldId id="278" r:id="rId34"/>
    <p:sldId id="347" r:id="rId35"/>
    <p:sldId id="279" r:id="rId36"/>
    <p:sldId id="280" r:id="rId37"/>
    <p:sldId id="281" r:id="rId38"/>
    <p:sldId id="348" r:id="rId39"/>
    <p:sldId id="282" r:id="rId40"/>
    <p:sldId id="283" r:id="rId41"/>
    <p:sldId id="349" r:id="rId42"/>
    <p:sldId id="284" r:id="rId43"/>
    <p:sldId id="285" r:id="rId44"/>
    <p:sldId id="350" r:id="rId45"/>
    <p:sldId id="286" r:id="rId46"/>
    <p:sldId id="287" r:id="rId47"/>
    <p:sldId id="288" r:id="rId48"/>
    <p:sldId id="351" r:id="rId49"/>
    <p:sldId id="289" r:id="rId50"/>
    <p:sldId id="290" r:id="rId51"/>
    <p:sldId id="291" r:id="rId52"/>
    <p:sldId id="292" r:id="rId53"/>
    <p:sldId id="352" r:id="rId54"/>
    <p:sldId id="293" r:id="rId55"/>
    <p:sldId id="294" r:id="rId56"/>
    <p:sldId id="295" r:id="rId57"/>
    <p:sldId id="353" r:id="rId58"/>
    <p:sldId id="296" r:id="rId59"/>
    <p:sldId id="297" r:id="rId60"/>
    <p:sldId id="354" r:id="rId61"/>
    <p:sldId id="298" r:id="rId62"/>
    <p:sldId id="299" r:id="rId63"/>
    <p:sldId id="355" r:id="rId64"/>
    <p:sldId id="300" r:id="rId65"/>
    <p:sldId id="301" r:id="rId66"/>
    <p:sldId id="302" r:id="rId67"/>
    <p:sldId id="356" r:id="rId68"/>
    <p:sldId id="319" r:id="rId69"/>
    <p:sldId id="390" r:id="rId70"/>
    <p:sldId id="391" r:id="rId71"/>
    <p:sldId id="386" r:id="rId72"/>
    <p:sldId id="387" r:id="rId73"/>
    <p:sldId id="388" r:id="rId74"/>
    <p:sldId id="389" r:id="rId75"/>
    <p:sldId id="303" r:id="rId76"/>
    <p:sldId id="304" r:id="rId77"/>
    <p:sldId id="328" r:id="rId78"/>
    <p:sldId id="357" r:id="rId79"/>
    <p:sldId id="305" r:id="rId80"/>
    <p:sldId id="306" r:id="rId81"/>
    <p:sldId id="307" r:id="rId82"/>
    <p:sldId id="329" r:id="rId83"/>
    <p:sldId id="330" r:id="rId84"/>
    <p:sldId id="332" r:id="rId85"/>
    <p:sldId id="331" r:id="rId86"/>
    <p:sldId id="335" r:id="rId87"/>
    <p:sldId id="308" r:id="rId88"/>
    <p:sldId id="337" r:id="rId89"/>
    <p:sldId id="338" r:id="rId90"/>
    <p:sldId id="393" r:id="rId91"/>
    <p:sldId id="336" r:id="rId92"/>
    <p:sldId id="360" r:id="rId93"/>
    <p:sldId id="309" r:id="rId94"/>
    <p:sldId id="394" r:id="rId95"/>
    <p:sldId id="310" r:id="rId96"/>
    <p:sldId id="392" r:id="rId97"/>
    <p:sldId id="313" r:id="rId98"/>
    <p:sldId id="361" r:id="rId99"/>
    <p:sldId id="314" r:id="rId100"/>
    <p:sldId id="395" r:id="rId101"/>
    <p:sldId id="318" r:id="rId102"/>
    <p:sldId id="316" r:id="rId10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406F"/>
    <a:srgbClr val="AE426B"/>
    <a:srgbClr val="B84542"/>
    <a:srgbClr val="8439BD"/>
    <a:srgbClr val="66923E"/>
    <a:srgbClr val="3072C2"/>
    <a:srgbClr val="688598"/>
    <a:srgbClr val="549739"/>
    <a:srgbClr val="E99A27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49" autoAdjust="0"/>
  </p:normalViewPr>
  <p:slideViewPr>
    <p:cSldViewPr>
      <p:cViewPr varScale="1">
        <p:scale>
          <a:sx n="81" d="100"/>
          <a:sy n="81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heme" Target="theme/theme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3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40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41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42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43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44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45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46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47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48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4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50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51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52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53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54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55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rvfps01.na.sebrae.corp\Unidades\UGE\NEP%20(N&#250;cleo%20de%20Estudos%20e%20Pesquisas)\Produtos%20em%20Desenvolvimento\Pesquisa%20Satisfa&#231;&#227;o,%20Aplicabilidade%20e%20Efetividade\Hist&#243;rico%20Indicadores%20por%20UF\S&#237;ntese%20Indicadores%20Satisf%20Aplicab%20e%20Efetividade%20por%20UF%202013_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rvfps01.na.sebrae.corp\Unidades\UGE\NEP%20(N&#250;cleo%20de%20Estudos%20e%20Pesquisas)\Produtos%20em%20Desenvolvimento\Pesquisa%20Satisfa&#231;&#227;o,%20Aplicabilidade%20e%20Efetividade\Hist&#243;rico%20Indicadores%20por%20UF\S&#237;ntese%20Indicadores%20Satisf%20Aplicab%20e%20Efetividade%20por%20UF%202013_20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rvfps01.na.sebrae.corp\Unidades\UGE\NEP%20(N&#250;cleo%20de%20Estudos%20e%20Pesquisas)\Produtos%20em%20Desenvolvimento\Pesquisa%20Satisfa&#231;&#227;o,%20Aplicabilidade%20e%20Efetividade\Hist&#243;rico%20Indicadores%20por%20UF\S&#237;ntese%20Indicadores%20Satisf%20Aplicab%20e%20Efetividade%20por%20UF%202013_201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rvfps01.na.sebrae.corp\Unidades\UGE\NEP%20(N&#250;cleo%20de%20Estudos%20e%20Pesquisas)\Produtos%20em%20Desenvolvimento\Pesquisa%20Satisfa&#231;&#227;o,%20Aplicabilidade%20e%20Efetividade\Hist&#243;rico%20Indicadores%20por%20UF\S&#237;ntese%20Indicadores%20Satisf%20Aplicab%20e%20Efetividade%20por%20UF%202013_201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57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58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59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60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61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62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63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4.xlsx"/><Relationship Id="rId1" Type="http://schemas.openxmlformats.org/officeDocument/2006/relationships/themeOverride" Target="../theme/themeOverride64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6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66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7.xlsx"/><Relationship Id="rId1" Type="http://schemas.openxmlformats.org/officeDocument/2006/relationships/themeOverride" Target="../theme/themeOverride67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8.xlsx"/><Relationship Id="rId1" Type="http://schemas.openxmlformats.org/officeDocument/2006/relationships/themeOverride" Target="../theme/themeOverride68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9.xlsx"/><Relationship Id="rId1" Type="http://schemas.openxmlformats.org/officeDocument/2006/relationships/themeOverride" Target="../theme/themeOverride69.xm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0.xlsx"/><Relationship Id="rId1" Type="http://schemas.openxmlformats.org/officeDocument/2006/relationships/themeOverride" Target="../theme/themeOverride70.xm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.xlsx"/><Relationship Id="rId1" Type="http://schemas.openxmlformats.org/officeDocument/2006/relationships/themeOverride" Target="../theme/themeOverride7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AB-43E3-822F-F4016DC171D8}"/>
              </c:ext>
            </c:extLst>
          </c:dPt>
          <c:dPt>
            <c:idx val="1"/>
            <c:invertIfNegative val="0"/>
            <c:bubble3D val="0"/>
            <c:spPr>
              <a:solidFill>
                <a:srgbClr val="B34A3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AB-43E3-822F-F4016DC171D8}"/>
              </c:ext>
            </c:extLst>
          </c:dPt>
          <c:dPt>
            <c:idx val="2"/>
            <c:invertIfNegative val="0"/>
            <c:bubble3D val="0"/>
            <c:spPr>
              <a:solidFill>
                <a:srgbClr val="68859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AB-43E3-822F-F4016DC171D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74,2%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AB-43E3-822F-F4016DC171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SIM, foi atendido em 2015</c:v>
                </c:pt>
                <c:pt idx="1">
                  <c:v>NÃO, mas já foi atendido em outros anos</c:v>
                </c:pt>
                <c:pt idx="2">
                  <c:v>NUNCA foi atendido pelo SEBRAE</c:v>
                </c:pt>
              </c:strCache>
            </c:strRef>
          </c:cat>
          <c:val>
            <c:numRef>
              <c:f>Plan1!$B$2:$B$4</c:f>
              <c:numCache>
                <c:formatCode>###0.0%</c:formatCode>
                <c:ptCount val="3"/>
                <c:pt idx="0">
                  <c:v>0.74250747397183758</c:v>
                </c:pt>
                <c:pt idx="1">
                  <c:v>0.17368191542334341</c:v>
                </c:pt>
                <c:pt idx="2">
                  <c:v>8.3810610604783578E-2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9AB-43E3-822F-F4016DC171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31430872"/>
        <c:axId val="431431264"/>
      </c:barChart>
      <c:catAx>
        <c:axId val="431430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31431264"/>
        <c:crosses val="autoZero"/>
        <c:auto val="1"/>
        <c:lblAlgn val="ctr"/>
        <c:lblOffset val="100"/>
        <c:noMultiLvlLbl val="0"/>
      </c:catAx>
      <c:valAx>
        <c:axId val="431431264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431430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66923E"/>
            </a:solidFill>
          </c:spPr>
          <c:invertIfNegative val="0"/>
          <c:dLbls>
            <c:dLbl>
              <c:idx val="0"/>
              <c:layout>
                <c:manualLayout>
                  <c:x val="5.1773310596905991E-3"/>
                  <c:y val="-1.238136564061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597590463804637E-2"/>
                  <c:y val="-5.3630152205310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922299054041715E-3"/>
                  <c:y val="1.67331134427686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554621381938031E-2"/>
                  <c:y val="-8.4343406288190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91283342856895E-5"/>
                  <c:y val="1.5833850883599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D25-4982-BDE5-544267D8ED3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Plan1!$B$2:$B$11</c:f>
              <c:numCache>
                <c:formatCode>###0.0%</c:formatCode>
                <c:ptCount val="10"/>
                <c:pt idx="0" formatCode="0.0%">
                  <c:v>0.72479074266792054</c:v>
                </c:pt>
                <c:pt idx="1">
                  <c:v>0.63252663328606706</c:v>
                </c:pt>
                <c:pt idx="2" formatCode="0.0%">
                  <c:v>0.77337372019287498</c:v>
                </c:pt>
                <c:pt idx="3">
                  <c:v>0.71736838731736752</c:v>
                </c:pt>
                <c:pt idx="4" formatCode="0.0%">
                  <c:v>0.77360144955513022</c:v>
                </c:pt>
                <c:pt idx="5">
                  <c:v>0.76491105659959813</c:v>
                </c:pt>
                <c:pt idx="6" formatCode="0.0%">
                  <c:v>0.74899206144790953</c:v>
                </c:pt>
                <c:pt idx="7">
                  <c:v>0.72491805559154476</c:v>
                </c:pt>
                <c:pt idx="8" formatCode="0.0%">
                  <c:v>0.74617522029621042</c:v>
                </c:pt>
                <c:pt idx="9">
                  <c:v>0.58213906089059075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D25-4982-BDE5-544267D8ED3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-3.5399962667492274E-3"/>
                  <c:y val="2.129453740112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82841814420357E-2"/>
                  <c:y val="7.09072555430490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7.6184613367185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79658078753983E-2"/>
                  <c:y val="-4.727150369536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475333682634353E-4"/>
                  <c:y val="1.734757158129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D25-4982-BDE5-544267D8ED3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Plan1!$C$2:$C$11</c:f>
              <c:numCache>
                <c:formatCode>###0.0%</c:formatCode>
                <c:ptCount val="10"/>
                <c:pt idx="0" formatCode="0.0%">
                  <c:v>0.24318766298225847</c:v>
                </c:pt>
                <c:pt idx="1">
                  <c:v>0.31925248214232949</c:v>
                </c:pt>
                <c:pt idx="2" formatCode="0.0%">
                  <c:v>0.20290731206351853</c:v>
                </c:pt>
                <c:pt idx="3">
                  <c:v>0.24489662947791038</c:v>
                </c:pt>
                <c:pt idx="4" formatCode="0.0%">
                  <c:v>0.1823387245250031</c:v>
                </c:pt>
                <c:pt idx="5">
                  <c:v>0.2025176792358766</c:v>
                </c:pt>
                <c:pt idx="6" formatCode="0.0%">
                  <c:v>0.18042613978593139</c:v>
                </c:pt>
                <c:pt idx="7">
                  <c:v>0.2306532990231373</c:v>
                </c:pt>
                <c:pt idx="8" formatCode="0.0%">
                  <c:v>0.23004746050113278</c:v>
                </c:pt>
                <c:pt idx="9">
                  <c:v>0.38493566603437068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D25-4982-BDE5-544267D8ED3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B84542"/>
            </a:solidFill>
          </c:spPr>
          <c:invertIfNegative val="0"/>
          <c:dLbls>
            <c:dLbl>
              <c:idx val="0"/>
              <c:layout>
                <c:manualLayout>
                  <c:x val="2.38156789281285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754203889766045E-3"/>
                  <c:y val="-3.09419886440465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2.8910722123771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621972103453893E-2"/>
                  <c:y val="3.0939552266987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123339771854208E-3"/>
                  <c:y val="-3.4190190161020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95299729608491E-3"/>
                  <c:y val="-3.0941988644046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976498648042455E-3"/>
                  <c:y val="6.1883977288092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6D25-4982-BDE5-544267D8ED3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Plan1!$D$2:$D$11</c:f>
              <c:numCache>
                <c:formatCode>###0.0%</c:formatCode>
                <c:ptCount val="10"/>
                <c:pt idx="0" formatCode="0.0%">
                  <c:v>3.117277147468183E-2</c:v>
                </c:pt>
                <c:pt idx="1">
                  <c:v>4.1133042672412357E-2</c:v>
                </c:pt>
                <c:pt idx="2" formatCode="0.0%">
                  <c:v>1.8730581635712607E-2</c:v>
                </c:pt>
                <c:pt idx="3">
                  <c:v>3.524558538737179E-2</c:v>
                </c:pt>
                <c:pt idx="4" formatCode="0.0%">
                  <c:v>3.2753159000026122E-2</c:v>
                </c:pt>
                <c:pt idx="5">
                  <c:v>2.6852062905131206E-2</c:v>
                </c:pt>
                <c:pt idx="6" formatCode="0.0%">
                  <c:v>3.3751919968792274E-2</c:v>
                </c:pt>
                <c:pt idx="7">
                  <c:v>4.2874121228840378E-2</c:v>
                </c:pt>
                <c:pt idx="8" formatCode="0.0%">
                  <c:v>1.9095228741027814E-2</c:v>
                </c:pt>
                <c:pt idx="9">
                  <c:v>3.2155228787687687E-2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6D25-4982-BDE5-544267D8ED3B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Sabe / Não respondeu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dLbl>
              <c:idx val="0"/>
              <c:layout>
                <c:manualLayout>
                  <c:x val="1.9127691568884904E-3"/>
                  <c:y val="-1.8367950009197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392948374898802E-3"/>
                  <c:y val="-1.947030726369274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954160228969789E-4"/>
                  <c:y val="-2.2484836598281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227225989226307E-4"/>
                  <c:y val="-1.77731270046814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152291582046865E-3"/>
                  <c:y val="-2.0716732749184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2557697566476419E-2"/>
                  <c:y val="1.5470994322023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95299729608491E-3"/>
                  <c:y val="-3.0941988644046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95299729608491E-3"/>
                  <c:y val="-1.85651931864279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95299729608491E-3"/>
                  <c:y val="-2.023909911649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6D25-4982-BDE5-544267D8ED3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023207981526977E-16"/>
                  <c:y val="-1.85651931864279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6D25-4982-BDE5-544267D8ED3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Plan1!$E$2:$E$11</c:f>
              <c:numCache>
                <c:formatCode>####.0%</c:formatCode>
                <c:ptCount val="10"/>
                <c:pt idx="0" formatCode="0.0%">
                  <c:v>8.4882287513809735E-4</c:v>
                </c:pt>
                <c:pt idx="1">
                  <c:v>7.0878418991941246E-3</c:v>
                </c:pt>
                <c:pt idx="2" formatCode="0.0%">
                  <c:v>4.9883861078975685E-3</c:v>
                </c:pt>
                <c:pt idx="3">
                  <c:v>2.4893978173501281E-3</c:v>
                </c:pt>
                <c:pt idx="4" formatCode="0.0%">
                  <c:v>1.1306666919842058E-2</c:v>
                </c:pt>
                <c:pt idx="5">
                  <c:v>5.7192012593976068E-3</c:v>
                </c:pt>
                <c:pt idx="6" formatCode="0.0%">
                  <c:v>3.6829878797368744E-2</c:v>
                </c:pt>
                <c:pt idx="7">
                  <c:v>1.554524156478648E-3</c:v>
                </c:pt>
                <c:pt idx="8" formatCode="0.0%">
                  <c:v>4.6820904616292937E-3</c:v>
                </c:pt>
                <c:pt idx="9">
                  <c:v>7.7004428735096974E-4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6D25-4982-BDE5-544267D8E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31856024"/>
        <c:axId val="431856416"/>
        <c:axId val="0"/>
      </c:bar3DChart>
      <c:catAx>
        <c:axId val="431856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1856416"/>
        <c:crosses val="autoZero"/>
        <c:auto val="1"/>
        <c:lblAlgn val="ctr"/>
        <c:lblOffset val="100"/>
        <c:noMultiLvlLbl val="0"/>
      </c:catAx>
      <c:valAx>
        <c:axId val="4318564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3185602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0.755</c:v>
                </c:pt>
                <c:pt idx="1">
                  <c:v>0.20200000000000001</c:v>
                </c:pt>
                <c:pt idx="2">
                  <c:v>2.7E-2</c:v>
                </c:pt>
                <c:pt idx="3">
                  <c:v>1.6E-2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75-4E2E-8A4E-B36C46D7C9D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Plan1!$C$2:$C$5</c:f>
              <c:numCache>
                <c:formatCode>###0.0%</c:formatCode>
                <c:ptCount val="4"/>
                <c:pt idx="0">
                  <c:v>0.68500000000000005</c:v>
                </c:pt>
                <c:pt idx="1">
                  <c:v>0.27500000000000002</c:v>
                </c:pt>
                <c:pt idx="2">
                  <c:v>3.6999999999999998E-2</c:v>
                </c:pt>
                <c:pt idx="3">
                  <c:v>3.0000000000000001E-3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75-4E2E-8A4E-B36C46D7C9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3019552"/>
        <c:axId val="433019944"/>
      </c:barChart>
      <c:catAx>
        <c:axId val="433019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33019944"/>
        <c:crosses val="autoZero"/>
        <c:auto val="1"/>
        <c:lblAlgn val="ctr"/>
        <c:lblOffset val="100"/>
        <c:noMultiLvlLbl val="0"/>
      </c:catAx>
      <c:valAx>
        <c:axId val="4330199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330195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2A-4D3F-8116-7FDAF0267B0D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2A-4D3F-8116-7FDAF0267B0D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2A-4D3F-8116-7FDAF0267B0D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92A-4D3F-8116-7FDAF0267B0D}"/>
              </c:ext>
            </c:extLst>
          </c:dPt>
          <c:dLbls>
            <c:dLbl>
              <c:idx val="0"/>
              <c:layout>
                <c:manualLayout>
                  <c:x val="-1.2918649169779179E-1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46,2%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92A-4D3F-8116-7FDAF0267B0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###0.0%</c:formatCode>
                <c:ptCount val="4"/>
                <c:pt idx="0">
                  <c:v>0.46276202600265337</c:v>
                </c:pt>
                <c:pt idx="1">
                  <c:v>0.40782730549338475</c:v>
                </c:pt>
                <c:pt idx="2">
                  <c:v>0.11171061290914439</c:v>
                </c:pt>
                <c:pt idx="3">
                  <c:v>1.7700055594815956E-2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92A-4D3F-8116-7FDAF0267B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33758920"/>
        <c:axId val="433759312"/>
      </c:barChart>
      <c:catAx>
        <c:axId val="433758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33759312"/>
        <c:crosses val="autoZero"/>
        <c:auto val="1"/>
        <c:lblAlgn val="ctr"/>
        <c:lblOffset val="100"/>
        <c:noMultiLvlLbl val="0"/>
      </c:catAx>
      <c:valAx>
        <c:axId val="433759312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433758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66923E"/>
            </a:solidFill>
          </c:spPr>
          <c:invertIfNegative val="0"/>
          <c:dLbls>
            <c:dLbl>
              <c:idx val="0"/>
              <c:layout>
                <c:manualLayout>
                  <c:x val="5.1773310596905991E-3"/>
                  <c:y val="-1.238136564061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597590463804637E-2"/>
                  <c:y val="-5.3630152205310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922299054041715E-3"/>
                  <c:y val="1.67331134427686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554621381938031E-2"/>
                  <c:y val="-8.4343406288190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91283342856895E-5"/>
                  <c:y val="1.5833850883599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5D7-475C-82BA-D217FE50F87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Plan1!$B$2:$B$11</c:f>
              <c:numCache>
                <c:formatCode>###0.0%</c:formatCode>
                <c:ptCount val="10"/>
                <c:pt idx="0" formatCode="0.0%">
                  <c:v>0.56431402567378552</c:v>
                </c:pt>
                <c:pt idx="1">
                  <c:v>0.40255190397685103</c:v>
                </c:pt>
                <c:pt idx="2" formatCode="0.0%">
                  <c:v>0.55400000000000005</c:v>
                </c:pt>
                <c:pt idx="3">
                  <c:v>0.47449335323478059</c:v>
                </c:pt>
                <c:pt idx="4" formatCode="0.0%">
                  <c:v>0.55582870846553956</c:v>
                </c:pt>
                <c:pt idx="5">
                  <c:v>0.53744696078418885</c:v>
                </c:pt>
                <c:pt idx="6" formatCode="0.0%">
                  <c:v>0.46847828758194382</c:v>
                </c:pt>
                <c:pt idx="7">
                  <c:v>0.47269278448693314</c:v>
                </c:pt>
                <c:pt idx="8" formatCode="0.0%">
                  <c:v>0.55944099284929671</c:v>
                </c:pt>
                <c:pt idx="9">
                  <c:v>0.43908133459885756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5D7-475C-82BA-D217FE50F87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-3.5399962667492274E-3"/>
                  <c:y val="2.129453740112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039811438545657E-3"/>
                  <c:y val="1.562483200791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7.6184613367185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79658078753983E-2"/>
                  <c:y val="-4.727150369536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475333682634353E-4"/>
                  <c:y val="1.734757158129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5D7-475C-82BA-D217FE50F87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Plan1!$C$2:$C$11</c:f>
              <c:numCache>
                <c:formatCode>###0.0%</c:formatCode>
                <c:ptCount val="10"/>
                <c:pt idx="0" formatCode="0.0%">
                  <c:v>0.34334354151581176</c:v>
                </c:pt>
                <c:pt idx="1">
                  <c:v>0.45048108136241749</c:v>
                </c:pt>
                <c:pt idx="2" formatCode="0.0%">
                  <c:v>0.32360850748204179</c:v>
                </c:pt>
                <c:pt idx="3">
                  <c:v>0.40164474299576031</c:v>
                </c:pt>
                <c:pt idx="4" formatCode="0.0%">
                  <c:v>0.30993210935706456</c:v>
                </c:pt>
                <c:pt idx="5">
                  <c:v>0.35201652833730201</c:v>
                </c:pt>
                <c:pt idx="6" formatCode="0.0%">
                  <c:v>0.2959991366823459</c:v>
                </c:pt>
                <c:pt idx="7">
                  <c:v>0.40333931417409474</c:v>
                </c:pt>
                <c:pt idx="8" formatCode="0.0%">
                  <c:v>0.3535182728790946</c:v>
                </c:pt>
                <c:pt idx="9">
                  <c:v>0.4192041644005739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5D7-475C-82BA-D217FE50F87D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B84542"/>
            </a:solidFill>
          </c:spPr>
          <c:invertIfNegative val="0"/>
          <c:dLbls>
            <c:dLbl>
              <c:idx val="0"/>
              <c:layout>
                <c:manualLayout>
                  <c:x val="2.38156789281285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828418144203608E-2"/>
                  <c:y val="-2.16658555745636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2.8910722123771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4360527988671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123339771854208E-3"/>
                  <c:y val="-3.4190190161020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5D7-475C-82BA-D217FE50F87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Plan1!$D$2:$D$11</c:f>
              <c:numCache>
                <c:formatCode>###0.0%</c:formatCode>
                <c:ptCount val="10"/>
                <c:pt idx="0" formatCode="0.0%">
                  <c:v>8.2878006520894804E-2</c:v>
                </c:pt>
                <c:pt idx="1">
                  <c:v>0.12512155387092422</c:v>
                </c:pt>
                <c:pt idx="2" formatCode="0.0%">
                  <c:v>9.5193547537496953E-2</c:v>
                </c:pt>
                <c:pt idx="3">
                  <c:v>0.10078271656376928</c:v>
                </c:pt>
                <c:pt idx="4" formatCode="0.0%">
                  <c:v>7.5465552271912345E-2</c:v>
                </c:pt>
                <c:pt idx="5">
                  <c:v>9.8740516888340721E-2</c:v>
                </c:pt>
                <c:pt idx="6" formatCode="0.0%">
                  <c:v>0.14554136237070428</c:v>
                </c:pt>
                <c:pt idx="7">
                  <c:v>0.10307289632375324</c:v>
                </c:pt>
                <c:pt idx="8" formatCode="0.0%">
                  <c:v>7.4518793691139243E-2</c:v>
                </c:pt>
                <c:pt idx="9">
                  <c:v>0.13562018255714323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5D7-475C-82BA-D217FE50F87D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Sabe / Não respondeu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dLbl>
              <c:idx val="0"/>
              <c:layout>
                <c:manualLayout>
                  <c:x val="1.9127691568884904E-3"/>
                  <c:y val="-1.8367950009197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486953782728981E-3"/>
                  <c:y val="-2.534417676382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0575812731879316E-4"/>
                  <c:y val="-3.4442038088526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33027469716228E-3"/>
                  <c:y val="-2.6216961349153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007057140380446E-4"/>
                  <c:y val="-3.8652494038443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0925175198324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5.0818282624501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2.3914485940942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95299729608491E-3"/>
                  <c:y val="-2.023909911649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B5D7-475C-82BA-D217FE50F87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2.09251751983242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B5D7-475C-82BA-D217FE50F87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Plan1!$E$2:$E$11</c:f>
              <c:numCache>
                <c:formatCode>###0.0%</c:formatCode>
                <c:ptCount val="10"/>
                <c:pt idx="0" formatCode="0.0%">
                  <c:v>9.4644262895067326E-3</c:v>
                </c:pt>
                <c:pt idx="1">
                  <c:v>2.1845460789809583E-2</c:v>
                </c:pt>
                <c:pt idx="2" formatCode="0.0%">
                  <c:v>2.5448004246324481E-2</c:v>
                </c:pt>
                <c:pt idx="3">
                  <c:v>2.3079187205692506E-2</c:v>
                </c:pt>
                <c:pt idx="4" formatCode="0.0%">
                  <c:v>5.8773629905485521E-2</c:v>
                </c:pt>
                <c:pt idx="5">
                  <c:v>1.1795993990171158E-2</c:v>
                </c:pt>
                <c:pt idx="6" formatCode="0.0%">
                  <c:v>8.9981213365006821E-2</c:v>
                </c:pt>
                <c:pt idx="7">
                  <c:v>2.0895005015219032E-2</c:v>
                </c:pt>
                <c:pt idx="8" formatCode="0.0%">
                  <c:v>1.252194058046999E-2</c:v>
                </c:pt>
                <c:pt idx="9" formatCode="####.0%">
                  <c:v>6.0000000000000001E-3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B5D7-475C-82BA-D217FE50F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35662848"/>
        <c:axId val="435663240"/>
        <c:axId val="0"/>
      </c:bar3DChart>
      <c:catAx>
        <c:axId val="43566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5663240"/>
        <c:crosses val="autoZero"/>
        <c:auto val="1"/>
        <c:lblAlgn val="ctr"/>
        <c:lblOffset val="100"/>
        <c:noMultiLvlLbl val="0"/>
      </c:catAx>
      <c:valAx>
        <c:axId val="4356632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3566284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0.52800000000000002</c:v>
                </c:pt>
                <c:pt idx="1">
                  <c:v>0.32</c:v>
                </c:pt>
                <c:pt idx="2">
                  <c:v>0.105</c:v>
                </c:pt>
                <c:pt idx="3">
                  <c:v>4.5999999999999999E-2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8F-4C49-AF6D-D84079738A0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46,2%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8F-4C49-AF6D-D84079738A0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Plan1!$C$2:$C$5</c:f>
              <c:numCache>
                <c:formatCode>###0.0%</c:formatCode>
                <c:ptCount val="4"/>
                <c:pt idx="0">
                  <c:v>0.46276202600265337</c:v>
                </c:pt>
                <c:pt idx="1">
                  <c:v>0.40782730549338475</c:v>
                </c:pt>
                <c:pt idx="2">
                  <c:v>0.11171061290914439</c:v>
                </c:pt>
                <c:pt idx="3">
                  <c:v>1.7700055594815956E-2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8F-4C49-AF6D-D84079738A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86351344"/>
        <c:axId val="486351736"/>
      </c:barChart>
      <c:catAx>
        <c:axId val="486351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86351736"/>
        <c:crosses val="autoZero"/>
        <c:auto val="1"/>
        <c:lblAlgn val="ctr"/>
        <c:lblOffset val="100"/>
        <c:noMultiLvlLbl val="0"/>
      </c:catAx>
      <c:valAx>
        <c:axId val="4863517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863513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B6-4668-B236-251CD4EA116E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B6-4668-B236-251CD4EA116E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B6-4668-B236-251CD4EA116E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B6-4668-B236-251CD4EA11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###0.0%</c:formatCode>
                <c:ptCount val="4"/>
                <c:pt idx="0">
                  <c:v>0.46590677056939839</c:v>
                </c:pt>
                <c:pt idx="1">
                  <c:v>0.38846946728962711</c:v>
                </c:pt>
                <c:pt idx="2">
                  <c:v>0.12282740433580547</c:v>
                </c:pt>
                <c:pt idx="3">
                  <c:v>2.2796357805167776E-2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8B6-4668-B236-251CD4EA11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86352520"/>
        <c:axId val="486581832"/>
      </c:barChart>
      <c:catAx>
        <c:axId val="486352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86581832"/>
        <c:crosses val="autoZero"/>
        <c:auto val="1"/>
        <c:lblAlgn val="ctr"/>
        <c:lblOffset val="100"/>
        <c:noMultiLvlLbl val="0"/>
      </c:catAx>
      <c:valAx>
        <c:axId val="486581832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486352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66923E"/>
            </a:solidFill>
          </c:spPr>
          <c:invertIfNegative val="0"/>
          <c:dLbls>
            <c:dLbl>
              <c:idx val="0"/>
              <c:layout>
                <c:manualLayout>
                  <c:x val="5.1773310596905991E-3"/>
                  <c:y val="-1.238136564061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597590463804637E-2"/>
                  <c:y val="-5.3630152205310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922299054041715E-3"/>
                  <c:y val="1.67331134427686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554621381938031E-2"/>
                  <c:y val="-8.4343406288190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91283342856895E-5"/>
                  <c:y val="1.5833850883599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262-4138-9800-98F26D6C699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Plan1!$B$2:$B$11</c:f>
              <c:numCache>
                <c:formatCode>###0.0%</c:formatCode>
                <c:ptCount val="10"/>
                <c:pt idx="0" formatCode="0.0%">
                  <c:v>0.57435965286554347</c:v>
                </c:pt>
                <c:pt idx="1">
                  <c:v>0.4129259405682143</c:v>
                </c:pt>
                <c:pt idx="2" formatCode="0.0%">
                  <c:v>0.58359521217801491</c:v>
                </c:pt>
                <c:pt idx="3">
                  <c:v>0.50827899703987012</c:v>
                </c:pt>
                <c:pt idx="4" formatCode="0.0%">
                  <c:v>0.57458937987907477</c:v>
                </c:pt>
                <c:pt idx="5">
                  <c:v>0.56661844150446494</c:v>
                </c:pt>
                <c:pt idx="6" formatCode="0.0%">
                  <c:v>0.48052619239303246</c:v>
                </c:pt>
                <c:pt idx="7">
                  <c:v>0.4625060550348159</c:v>
                </c:pt>
                <c:pt idx="8" formatCode="0.0%">
                  <c:v>0.60447156601214314</c:v>
                </c:pt>
                <c:pt idx="9">
                  <c:v>0.41278692129221556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262-4138-9800-98F26D6C699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-3.5399962667492274E-3"/>
                  <c:y val="2.129453740112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039811438545657E-3"/>
                  <c:y val="1.562483200791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7.6184613367185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79658078753983E-2"/>
                  <c:y val="-4.727150369536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475333682634353E-4"/>
                  <c:y val="1.734757158129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262-4138-9800-98F26D6C699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Plan1!$C$2:$C$11</c:f>
              <c:numCache>
                <c:formatCode>###0.0%</c:formatCode>
                <c:ptCount val="10"/>
                <c:pt idx="0" formatCode="0.0%">
                  <c:v>0.34102047480768022</c:v>
                </c:pt>
                <c:pt idx="1">
                  <c:v>0.4032333758997545</c:v>
                </c:pt>
                <c:pt idx="2" formatCode="0.0%">
                  <c:v>0.2988975534810393</c:v>
                </c:pt>
                <c:pt idx="3">
                  <c:v>0.37756864844604393</c:v>
                </c:pt>
                <c:pt idx="4" formatCode="0.0%">
                  <c:v>0.28552834652248316</c:v>
                </c:pt>
                <c:pt idx="5">
                  <c:v>0.30279028931778823</c:v>
                </c:pt>
                <c:pt idx="6" formatCode="0.0%">
                  <c:v>0.30015593801630513</c:v>
                </c:pt>
                <c:pt idx="7">
                  <c:v>0.38912162688114882</c:v>
                </c:pt>
                <c:pt idx="8" formatCode="0.0%">
                  <c:v>0.30801458085052968</c:v>
                </c:pt>
                <c:pt idx="9">
                  <c:v>0.42818071907224964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262-4138-9800-98F26D6C699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B84542"/>
            </a:solidFill>
          </c:spPr>
          <c:invertIfNegative val="0"/>
          <c:dLbls>
            <c:dLbl>
              <c:idx val="0"/>
              <c:layout>
                <c:manualLayout>
                  <c:x val="2.38156789281285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887438293814668E-3"/>
                  <c:y val="-1.4456499368922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2.8910722123771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4360527988671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395031211382675E-3"/>
                  <c:y val="-3.4190190161020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262-4138-9800-98F26D6C699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Plan1!$D$2:$D$11</c:f>
              <c:numCache>
                <c:formatCode>###0.0%</c:formatCode>
                <c:ptCount val="10"/>
                <c:pt idx="0" formatCode="0.0%">
                  <c:v>7.2908759282734742E-2</c:v>
                </c:pt>
                <c:pt idx="1">
                  <c:v>0.15887596563180659</c:v>
                </c:pt>
                <c:pt idx="2" formatCode="0.0%">
                  <c:v>7.8662274270701549E-2</c:v>
                </c:pt>
                <c:pt idx="3">
                  <c:v>9.908519408051808E-2</c:v>
                </c:pt>
                <c:pt idx="4" formatCode="0.0%">
                  <c:v>6.6652979326998305E-2</c:v>
                </c:pt>
                <c:pt idx="5">
                  <c:v>0.1131378342434619</c:v>
                </c:pt>
                <c:pt idx="6" formatCode="0.0%">
                  <c:v>0.13389950900636</c:v>
                </c:pt>
                <c:pt idx="7">
                  <c:v>0.11655778442210503</c:v>
                </c:pt>
                <c:pt idx="8" formatCode="0.0%">
                  <c:v>6.5575354654287821E-2</c:v>
                </c:pt>
                <c:pt idx="9">
                  <c:v>0.14134469354463794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262-4138-9800-98F26D6C6999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Sabe / Não respondeu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dLbl>
              <c:idx val="0"/>
              <c:layout>
                <c:manualLayout>
                  <c:x val="1.9127691568884904E-3"/>
                  <c:y val="-1.8367950009197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3750699811615454E-5"/>
                  <c:y val="-2.7941567512535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009990645384765E-3"/>
                  <c:y val="-3.1158650860286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715482718945194E-3"/>
                  <c:y val="-2.2541438929372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10798002461663E-3"/>
                  <c:y val="-4.673843161324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3130398990276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9152097854336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2.8912998737845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95299729608491E-3"/>
                  <c:y val="-2.023909911649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2262-4138-9800-98F26D6C6999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5629997830260932E-3"/>
                  <c:y val="-2.3130398990276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2262-4138-9800-98F26D6C699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Plan1!$E$2:$E$11</c:f>
              <c:numCache>
                <c:formatCode>###0.0%</c:formatCode>
                <c:ptCount val="10"/>
                <c:pt idx="0" formatCode="0.0%">
                  <c:v>1.1711113044039672E-2</c:v>
                </c:pt>
                <c:pt idx="1">
                  <c:v>2.4964717900227081E-2</c:v>
                </c:pt>
                <c:pt idx="2" formatCode="0.0%">
                  <c:v>3.8844960070248506E-2</c:v>
                </c:pt>
                <c:pt idx="3">
                  <c:v>1.5067160433570505E-2</c:v>
                </c:pt>
                <c:pt idx="4" formatCode="0.0%">
                  <c:v>7.322929427144613E-2</c:v>
                </c:pt>
                <c:pt idx="5">
                  <c:v>1.7453434934288293E-2</c:v>
                </c:pt>
                <c:pt idx="6" formatCode="0.0%">
                  <c:v>8.5418360584303007E-2</c:v>
                </c:pt>
                <c:pt idx="7">
                  <c:v>3.1814533661930419E-2</c:v>
                </c:pt>
                <c:pt idx="8" formatCode="0.0%">
                  <c:v>2.1938498483040036E-2</c:v>
                </c:pt>
                <c:pt idx="9">
                  <c:v>1.7687666090897284E-2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2262-4138-9800-98F26D6C6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86582616"/>
        <c:axId val="486583008"/>
        <c:axId val="0"/>
      </c:bar3DChart>
      <c:catAx>
        <c:axId val="48658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86583008"/>
        <c:crosses val="autoZero"/>
        <c:auto val="1"/>
        <c:lblAlgn val="ctr"/>
        <c:lblOffset val="100"/>
        <c:noMultiLvlLbl val="0"/>
      </c:catAx>
      <c:valAx>
        <c:axId val="4865830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8658261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pt-B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0.55000000000000004</c:v>
                </c:pt>
                <c:pt idx="1">
                  <c:v>0.30399999999999999</c:v>
                </c:pt>
                <c:pt idx="2">
                  <c:v>9.2999999999999999E-2</c:v>
                </c:pt>
                <c:pt idx="3">
                  <c:v>5.1999999999999998E-2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92-4F1F-987F-F200FF5C8AA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Plan1!$C$2:$C$5</c:f>
              <c:numCache>
                <c:formatCode>###0.0%</c:formatCode>
                <c:ptCount val="4"/>
                <c:pt idx="0">
                  <c:v>0.46590677056939839</c:v>
                </c:pt>
                <c:pt idx="1">
                  <c:v>0.38846946728962711</c:v>
                </c:pt>
                <c:pt idx="2">
                  <c:v>0.12282740433580547</c:v>
                </c:pt>
                <c:pt idx="3">
                  <c:v>2.2796357805167776E-2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92-4F1F-987F-F200FF5C8A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5672064"/>
        <c:axId val="435672456"/>
      </c:barChart>
      <c:catAx>
        <c:axId val="435672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35672456"/>
        <c:crosses val="autoZero"/>
        <c:auto val="1"/>
        <c:lblAlgn val="ctr"/>
        <c:lblOffset val="100"/>
        <c:noMultiLvlLbl val="0"/>
      </c:catAx>
      <c:valAx>
        <c:axId val="435672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356720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AC-438F-BAF0-9EC372D45228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AC-438F-BAF0-9EC372D45228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FAC-438F-BAF0-9EC372D45228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FAC-438F-BAF0-9EC372D4522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66,5%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FAC-438F-BAF0-9EC372D4522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0,3%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FAC-438F-BAF0-9EC372D4522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###0.0%</c:formatCode>
                <c:ptCount val="4"/>
                <c:pt idx="0">
                  <c:v>0.66607250955935682</c:v>
                </c:pt>
                <c:pt idx="1">
                  <c:v>0.28863728529692056</c:v>
                </c:pt>
                <c:pt idx="2">
                  <c:v>4.2670811979831032E-2</c:v>
                </c:pt>
                <c:pt idx="3" formatCode="####.0%">
                  <c:v>2.6193931638982502E-3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FAC-438F-BAF0-9EC372D452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35672848"/>
        <c:axId val="435673240"/>
      </c:barChart>
      <c:catAx>
        <c:axId val="435672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35673240"/>
        <c:crosses val="autoZero"/>
        <c:auto val="1"/>
        <c:lblAlgn val="ctr"/>
        <c:lblOffset val="100"/>
        <c:noMultiLvlLbl val="0"/>
      </c:catAx>
      <c:valAx>
        <c:axId val="435673240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43567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66923E"/>
            </a:solidFill>
          </c:spPr>
          <c:invertIfNegative val="0"/>
          <c:dLbls>
            <c:dLbl>
              <c:idx val="0"/>
              <c:layout>
                <c:manualLayout>
                  <c:x val="5.1773310596905991E-3"/>
                  <c:y val="-1.238136564061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597590463804637E-2"/>
                  <c:y val="-5.3630152205310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922299054041715E-3"/>
                  <c:y val="1.67331134427686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554621381938031E-2"/>
                  <c:y val="-8.4343406288190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91283342856895E-5"/>
                  <c:y val="1.5833850883599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6E6-457D-A81C-F3D8BAF3BC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Plan1!$B$2:$B$11</c:f>
              <c:numCache>
                <c:formatCode>###0.0%</c:formatCode>
                <c:ptCount val="10"/>
                <c:pt idx="0" formatCode="0.0%">
                  <c:v>0.6939149074512756</c:v>
                </c:pt>
                <c:pt idx="1">
                  <c:v>0.66799641588511105</c:v>
                </c:pt>
                <c:pt idx="2" formatCode="0.0%">
                  <c:v>0.71847197596481194</c:v>
                </c:pt>
                <c:pt idx="3">
                  <c:v>0.70021441429691</c:v>
                </c:pt>
                <c:pt idx="4" formatCode="0.0%">
                  <c:v>0.77656639299526897</c:v>
                </c:pt>
                <c:pt idx="5">
                  <c:v>0.72424790084279689</c:v>
                </c:pt>
                <c:pt idx="6" formatCode="0.0%">
                  <c:v>0.6898630823575167</c:v>
                </c:pt>
                <c:pt idx="7">
                  <c:v>0.66031169110770049</c:v>
                </c:pt>
                <c:pt idx="8" formatCode="0.0%">
                  <c:v>0.71821092041299162</c:v>
                </c:pt>
                <c:pt idx="9">
                  <c:v>0.59728986016549634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6E6-457D-A81C-F3D8BAF3BCB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-3.5399962667492274E-3"/>
                  <c:y val="2.129453740112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039811438545657E-3"/>
                  <c:y val="1.562483200791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7.6184613367185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79658078753983E-2"/>
                  <c:y val="-4.727150369536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475333682634353E-4"/>
                  <c:y val="1.734757158129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6E6-457D-A81C-F3D8BAF3BC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Plan1!$C$2:$C$11</c:f>
              <c:numCache>
                <c:formatCode>###0.0%</c:formatCode>
                <c:ptCount val="10"/>
                <c:pt idx="0" formatCode="0.0%">
                  <c:v>0.27713082998851279</c:v>
                </c:pt>
                <c:pt idx="1">
                  <c:v>0.29125525307804051</c:v>
                </c:pt>
                <c:pt idx="2" formatCode="0.0%">
                  <c:v>0.23227037881482493</c:v>
                </c:pt>
                <c:pt idx="3">
                  <c:v>0.25864780566456841</c:v>
                </c:pt>
                <c:pt idx="4" formatCode="0.0%">
                  <c:v>0.18629738390485373</c:v>
                </c:pt>
                <c:pt idx="5">
                  <c:v>0.24897317744927774</c:v>
                </c:pt>
                <c:pt idx="6" formatCode="0.0%">
                  <c:v>0.26211927359443465</c:v>
                </c:pt>
                <c:pt idx="7">
                  <c:v>0.28837516048529066</c:v>
                </c:pt>
                <c:pt idx="8" formatCode="0.0%">
                  <c:v>0.24821756306050194</c:v>
                </c:pt>
                <c:pt idx="9">
                  <c:v>0.35309560698718573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6E6-457D-A81C-F3D8BAF3BCBF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B84542"/>
            </a:solidFill>
          </c:spPr>
          <c:invertIfNegative val="0"/>
          <c:dLbls>
            <c:dLbl>
              <c:idx val="0"/>
              <c:layout>
                <c:manualLayout>
                  <c:x val="2.38156789281285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293456604363253E-4"/>
                  <c:y val="5.7327718907967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2.8910722123771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4360527988671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123339771854208E-3"/>
                  <c:y val="-3.4190190161020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C6E6-457D-A81C-F3D8BAF3BC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Plan1!$D$2:$D$11</c:f>
              <c:numCache>
                <c:formatCode>###0.0%</c:formatCode>
                <c:ptCount val="10"/>
                <c:pt idx="0" formatCode="0.0%">
                  <c:v>2.4655896604111303E-2</c:v>
                </c:pt>
                <c:pt idx="1">
                  <c:v>4.0748331036850473E-2</c:v>
                </c:pt>
                <c:pt idx="2" formatCode="0.0%">
                  <c:v>4.2237142639274063E-2</c:v>
                </c:pt>
                <c:pt idx="3">
                  <c:v>3.7852863874178883E-2</c:v>
                </c:pt>
                <c:pt idx="4" formatCode="0.0%">
                  <c:v>3.1149366708322069E-2</c:v>
                </c:pt>
                <c:pt idx="5">
                  <c:v>1.8789236154756445E-2</c:v>
                </c:pt>
                <c:pt idx="6" formatCode="0.0%">
                  <c:v>2.9565023216113762E-2</c:v>
                </c:pt>
                <c:pt idx="7">
                  <c:v>5.0094736739049031E-2</c:v>
                </c:pt>
                <c:pt idx="8" formatCode="0.0%">
                  <c:v>2.9726227722967628E-2</c:v>
                </c:pt>
                <c:pt idx="9">
                  <c:v>4.4998328356239806E-2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6E6-457D-A81C-F3D8BAF3BCBF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Sabe / Não respondeu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dLbl>
              <c:idx val="0"/>
              <c:layout>
                <c:manualLayout>
                  <c:x val="1.9127691568884904E-3"/>
                  <c:y val="-1.8367950009197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173000635861545E-3"/>
                  <c:y val="-2.4975781470771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010578569272841E-3"/>
                  <c:y val="-2.2484751238933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79466836229746E-3"/>
                  <c:y val="-2.52342177798763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152291582046865E-3"/>
                  <c:y val="-2.0716732749184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43176311295844E-3"/>
                  <c:y val="-2.86649879968184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6295289338875324E-3"/>
                  <c:y val="-1.7198992798091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6295289338875324E-3"/>
                  <c:y val="-1.14659951987273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95299729608491E-3"/>
                  <c:y val="-2.023909911649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C6E6-457D-A81C-F3D8BAF3BCB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1316495553713879E-16"/>
                  <c:y val="-1.14659951987273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C6E6-457D-A81C-F3D8BAF3BC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Plan1!$E$2:$E$11</c:f>
              <c:numCache>
                <c:formatCode>###0.0%</c:formatCode>
                <c:ptCount val="10"/>
                <c:pt idx="0" formatCode="0.0%">
                  <c:v>4.2983659560994888E-3</c:v>
                </c:pt>
                <c:pt idx="1">
                  <c:v>0</c:v>
                </c:pt>
                <c:pt idx="2" formatCode="0.0%">
                  <c:v>7.0205025810936919E-3</c:v>
                </c:pt>
                <c:pt idx="3" formatCode="####.0%">
                  <c:v>3.2849161643428437E-3</c:v>
                </c:pt>
                <c:pt idx="4" formatCode="0.0%">
                  <c:v>5.9868563915553121E-3</c:v>
                </c:pt>
                <c:pt idx="5" formatCode="####.0%">
                  <c:v>7.9896855531720358E-3</c:v>
                </c:pt>
                <c:pt idx="6" formatCode="0.0%">
                  <c:v>1.8452620831939236E-2</c:v>
                </c:pt>
                <c:pt idx="7" formatCode="####.0%">
                  <c:v>1.2184116679607891E-3</c:v>
                </c:pt>
                <c:pt idx="8" formatCode="0.0%">
                  <c:v>3.8452888035385283E-3</c:v>
                </c:pt>
                <c:pt idx="9" formatCode="####.0%">
                  <c:v>4.6162044910785759E-3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C6E6-457D-A81C-F3D8BAF3B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35674024"/>
        <c:axId val="435674416"/>
        <c:axId val="0"/>
      </c:bar3DChart>
      <c:catAx>
        <c:axId val="43567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5674416"/>
        <c:crosses val="autoZero"/>
        <c:auto val="1"/>
        <c:lblAlgn val="ctr"/>
        <c:lblOffset val="100"/>
        <c:noMultiLvlLbl val="0"/>
      </c:catAx>
      <c:valAx>
        <c:axId val="4356744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3567402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55694125953439E-2"/>
          <c:y val="3.4375000000000003E-2"/>
          <c:w val="0.96891456076908533"/>
          <c:h val="0.74300051042241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EA9F3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DF-47CF-86A3-F15FC57A95AE}"/>
              </c:ext>
            </c:extLst>
          </c:dPt>
          <c:dPt>
            <c:idx val="1"/>
            <c:invertIfNegative val="0"/>
            <c:bubble3D val="0"/>
            <c:spPr>
              <a:solidFill>
                <a:srgbClr val="B34A3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DF-47CF-86A3-F15FC57A95AE}"/>
              </c:ext>
            </c:extLst>
          </c:dPt>
          <c:dPt>
            <c:idx val="2"/>
            <c:invertIfNegative val="0"/>
            <c:bubble3D val="0"/>
            <c:spPr>
              <a:solidFill>
                <a:srgbClr val="68859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DF-47CF-86A3-F15FC57A95AE}"/>
              </c:ext>
            </c:extLst>
          </c:dPt>
          <c:dPt>
            <c:idx val="3"/>
            <c:invertIfNegative val="0"/>
            <c:bubble3D val="0"/>
            <c:spPr>
              <a:solidFill>
                <a:srgbClr val="4177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DF-47CF-86A3-F15FC57A95AE}"/>
              </c:ext>
            </c:extLst>
          </c:dPt>
          <c:dPt>
            <c:idx val="4"/>
            <c:invertIfNegative val="0"/>
            <c:bubble3D val="0"/>
            <c:spPr>
              <a:solidFill>
                <a:srgbClr val="89596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DF-47CF-86A3-F15FC57A95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Orientação e/ou materiais informativos</c:v>
                </c:pt>
                <c:pt idx="1">
                  <c:v>Palestras</c:v>
                </c:pt>
                <c:pt idx="2">
                  <c:v>Cursos</c:v>
                </c:pt>
                <c:pt idx="3">
                  <c:v>Consultoria </c:v>
                </c:pt>
                <c:pt idx="4">
                  <c:v>Feiras ou eventos do Sebrae </c:v>
                </c:pt>
              </c:strCache>
            </c:strRef>
          </c:cat>
          <c:val>
            <c:numRef>
              <c:f>Plan1!$B$2:$B$6</c:f>
              <c:numCache>
                <c:formatCode>###0.0%</c:formatCode>
                <c:ptCount val="5"/>
                <c:pt idx="0">
                  <c:v>0.56510049950568619</c:v>
                </c:pt>
                <c:pt idx="1">
                  <c:v>0.36734112182114897</c:v>
                </c:pt>
                <c:pt idx="2">
                  <c:v>0.35180975523607166</c:v>
                </c:pt>
                <c:pt idx="3">
                  <c:v>0.30763263708752914</c:v>
                </c:pt>
                <c:pt idx="4">
                  <c:v>0.14874720620771692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4DF-47CF-86A3-F15FC57A95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32527568"/>
        <c:axId val="431425960"/>
      </c:barChart>
      <c:catAx>
        <c:axId val="432527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31425960"/>
        <c:crosses val="autoZero"/>
        <c:auto val="1"/>
        <c:lblAlgn val="ctr"/>
        <c:lblOffset val="100"/>
        <c:noMultiLvlLbl val="0"/>
      </c:catAx>
      <c:valAx>
        <c:axId val="431425960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432527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0.70899999999999996</c:v>
                </c:pt>
                <c:pt idx="1">
                  <c:v>0.248</c:v>
                </c:pt>
                <c:pt idx="2">
                  <c:v>3.2000000000000001E-2</c:v>
                </c:pt>
                <c:pt idx="3">
                  <c:v>1.0999999999999999E-2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48-45EF-9B46-C74284E078F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66,5%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F48-45EF-9B46-C74284E078F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0,3%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F48-45EF-9B46-C74284E078F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Plan1!$C$2:$C$5</c:f>
              <c:numCache>
                <c:formatCode>###0.0%</c:formatCode>
                <c:ptCount val="4"/>
                <c:pt idx="0">
                  <c:v>0.66607250955935682</c:v>
                </c:pt>
                <c:pt idx="1">
                  <c:v>0.28863728529692056</c:v>
                </c:pt>
                <c:pt idx="2">
                  <c:v>4.2670811979831032E-2</c:v>
                </c:pt>
                <c:pt idx="3" formatCode="####.0%">
                  <c:v>2.6193931638982502E-3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48-45EF-9B46-C74284E078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5675200"/>
        <c:axId val="435675592"/>
      </c:barChart>
      <c:catAx>
        <c:axId val="435675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35675592"/>
        <c:crosses val="autoZero"/>
        <c:auto val="1"/>
        <c:lblAlgn val="ctr"/>
        <c:lblOffset val="100"/>
        <c:noMultiLvlLbl val="0"/>
      </c:catAx>
      <c:valAx>
        <c:axId val="43567559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356752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E5-461E-80AC-3436C7416D42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E5-461E-80AC-3436C7416D42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E5-461E-80AC-3436C7416D42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E5-461E-80AC-3436C7416D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###0.0%</c:formatCode>
                <c:ptCount val="4"/>
                <c:pt idx="0">
                  <c:v>0.4369150771467627</c:v>
                </c:pt>
                <c:pt idx="1">
                  <c:v>0.38160660401769497</c:v>
                </c:pt>
                <c:pt idx="2">
                  <c:v>0.15040099697774822</c:v>
                </c:pt>
                <c:pt idx="3">
                  <c:v>3.1077321857799687E-2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2E5-461E-80AC-3436C7416D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29588208"/>
        <c:axId val="429588600"/>
      </c:barChart>
      <c:catAx>
        <c:axId val="429588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29588600"/>
        <c:crosses val="autoZero"/>
        <c:auto val="1"/>
        <c:lblAlgn val="ctr"/>
        <c:lblOffset val="100"/>
        <c:noMultiLvlLbl val="0"/>
      </c:catAx>
      <c:valAx>
        <c:axId val="429588600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429588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66923E"/>
            </a:solidFill>
          </c:spPr>
          <c:invertIfNegative val="0"/>
          <c:dLbls>
            <c:dLbl>
              <c:idx val="0"/>
              <c:layout>
                <c:manualLayout>
                  <c:x val="5.1773310596905991E-3"/>
                  <c:y val="-1.238136564061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597590463804637E-2"/>
                  <c:y val="-5.3630152205310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922299054041715E-3"/>
                  <c:y val="1.67331134427686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5224410912421513E-3"/>
                  <c:y val="-1.7252712661556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91283342856895E-5"/>
                  <c:y val="1.5833850883599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B2F-4144-A95C-94BFCE0CA70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Plan1!$B$2:$B$11</c:f>
              <c:numCache>
                <c:formatCode>###0.0%</c:formatCode>
                <c:ptCount val="10"/>
                <c:pt idx="0" formatCode="0.0%">
                  <c:v>0.53135869709111783</c:v>
                </c:pt>
                <c:pt idx="1">
                  <c:v>0.45817375346996575</c:v>
                </c:pt>
                <c:pt idx="2" formatCode="0.0%">
                  <c:v>0.53268254006417082</c:v>
                </c:pt>
                <c:pt idx="3">
                  <c:v>0.43467893941814756</c:v>
                </c:pt>
                <c:pt idx="4" formatCode="0.0%">
                  <c:v>0.6245308736818872</c:v>
                </c:pt>
                <c:pt idx="5">
                  <c:v>0.51692942713441514</c:v>
                </c:pt>
                <c:pt idx="6" formatCode="0.0%">
                  <c:v>0.47261353268607253</c:v>
                </c:pt>
                <c:pt idx="7">
                  <c:v>0.4382804721455979</c:v>
                </c:pt>
                <c:pt idx="8" formatCode="0.0%">
                  <c:v>0.55061647882600095</c:v>
                </c:pt>
                <c:pt idx="9">
                  <c:v>0.37107076222561269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B2F-4144-A95C-94BFCE0CA70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-3.5399962667492274E-3"/>
                  <c:y val="2.129453740112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039811438545657E-3"/>
                  <c:y val="1.562483200791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7.6184613367185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0539209281151689E-3"/>
                  <c:y val="-1.7877643224826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475333682634353E-4"/>
                  <c:y val="1.734757158129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B2F-4144-A95C-94BFCE0CA70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Plan1!$C$2:$C$11</c:f>
              <c:numCache>
                <c:formatCode>###0.0%</c:formatCode>
                <c:ptCount val="10"/>
                <c:pt idx="0" formatCode="0.0%">
                  <c:v>0.35721249159238694</c:v>
                </c:pt>
                <c:pt idx="1">
                  <c:v>0.41993888808601154</c:v>
                </c:pt>
                <c:pt idx="2" formatCode="0.0%">
                  <c:v>0.3249438953229638</c:v>
                </c:pt>
                <c:pt idx="3">
                  <c:v>0.39210372840212765</c:v>
                </c:pt>
                <c:pt idx="4" formatCode="0.0%">
                  <c:v>0.22816896797061109</c:v>
                </c:pt>
                <c:pt idx="5">
                  <c:v>0.32760513394156143</c:v>
                </c:pt>
                <c:pt idx="6" formatCode="0.0%">
                  <c:v>0.30682047836634985</c:v>
                </c:pt>
                <c:pt idx="7">
                  <c:v>0.3389594830010374</c:v>
                </c:pt>
                <c:pt idx="8" formatCode="0.0%">
                  <c:v>0.32256709025438957</c:v>
                </c:pt>
                <c:pt idx="9">
                  <c:v>0.48092833892143827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B2F-4144-A95C-94BFCE0CA708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B84542"/>
            </a:solidFill>
          </c:spPr>
          <c:invertIfNegative val="0"/>
          <c:dLbls>
            <c:dLbl>
              <c:idx val="0"/>
              <c:layout>
                <c:manualLayout>
                  <c:x val="2.38156789281285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828418144203608E-2"/>
                  <c:y val="-2.16658555745636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2.8910722123771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4360527988671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7261844965109543E-3"/>
                  <c:y val="-4.795763433692552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B2F-4144-A95C-94BFCE0CA70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Plan1!$D$2:$D$11</c:f>
              <c:numCache>
                <c:formatCode>###0.0%</c:formatCode>
                <c:ptCount val="10"/>
                <c:pt idx="0" formatCode="0.0%">
                  <c:v>8.6288443725230937E-2</c:v>
                </c:pt>
                <c:pt idx="1">
                  <c:v>9.3737724823705584E-2</c:v>
                </c:pt>
                <c:pt idx="2" formatCode="0.0%">
                  <c:v>0.10307179455849087</c:v>
                </c:pt>
                <c:pt idx="3">
                  <c:v>0.12877870151369039</c:v>
                </c:pt>
                <c:pt idx="4" formatCode="0.0%">
                  <c:v>7.5523764725591622E-2</c:v>
                </c:pt>
                <c:pt idx="5">
                  <c:v>0.13052891375981582</c:v>
                </c:pt>
                <c:pt idx="6" formatCode="0.0%">
                  <c:v>0.13041973956327657</c:v>
                </c:pt>
                <c:pt idx="7">
                  <c:v>0.19239391620321963</c:v>
                </c:pt>
                <c:pt idx="8" formatCode="0.0%">
                  <c:v>8.8849715585183467E-2</c:v>
                </c:pt>
                <c:pt idx="9">
                  <c:v>0.12791990332192138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B2F-4144-A95C-94BFCE0CA708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Sabe / Não respondeu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dLbl>
              <c:idx val="0"/>
              <c:layout>
                <c:manualLayout>
                  <c:x val="5.1256409422871449E-3"/>
                  <c:y val="-2.7186331148390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343901136174047E-3"/>
                  <c:y val="-2.8134142502684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9488399762046404E-4"/>
                  <c:y val="-3.1303234825760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624247461623786E-3"/>
                  <c:y val="-3.4636429285634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4280468009142218E-3"/>
                  <c:y val="-4.4232585268303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8901647486863572E-17"/>
                  <c:y val="-2.6455393845128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6064271251924076E-3"/>
                  <c:y val="-5.291078769025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6064271251924076E-3"/>
                  <c:y val="-2.9395113505906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6081690234554802E-3"/>
                  <c:y val="-3.1997139206754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8B2F-4144-A95C-94BFCE0CA708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6064271251924076E-3"/>
                  <c:y val="-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8B2F-4144-A95C-94BFCE0CA70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Plan1!$E$2:$E$11</c:f>
              <c:numCache>
                <c:formatCode>###0.0%</c:formatCode>
                <c:ptCount val="10"/>
                <c:pt idx="0" formatCode="0.0%">
                  <c:v>2.5140367591263205E-2</c:v>
                </c:pt>
                <c:pt idx="1">
                  <c:v>2.8149633620318464E-2</c:v>
                </c:pt>
                <c:pt idx="2" formatCode="0.0%">
                  <c:v>3.930177005437737E-2</c:v>
                </c:pt>
                <c:pt idx="3">
                  <c:v>4.4438630666036705E-2</c:v>
                </c:pt>
                <c:pt idx="4" formatCode="0.0%">
                  <c:v>7.1776393621911502E-2</c:v>
                </c:pt>
                <c:pt idx="5">
                  <c:v>2.4936525164208665E-2</c:v>
                </c:pt>
                <c:pt idx="6" formatCode="0.0%">
                  <c:v>9.014624938430553E-2</c:v>
                </c:pt>
                <c:pt idx="7">
                  <c:v>3.0366128650146155E-2</c:v>
                </c:pt>
                <c:pt idx="8" formatCode="0.0%">
                  <c:v>3.7966715334427005E-2</c:v>
                </c:pt>
                <c:pt idx="9">
                  <c:v>2.0080995531027778E-2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8B2F-4144-A95C-94BFCE0CA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29589384"/>
        <c:axId val="429589776"/>
        <c:axId val="0"/>
      </c:bar3DChart>
      <c:catAx>
        <c:axId val="429589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29589776"/>
        <c:crosses val="autoZero"/>
        <c:auto val="1"/>
        <c:lblAlgn val="ctr"/>
        <c:lblOffset val="100"/>
        <c:noMultiLvlLbl val="0"/>
      </c:catAx>
      <c:valAx>
        <c:axId val="4295897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2958938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pt-BR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0.51900000000000002</c:v>
                </c:pt>
                <c:pt idx="1">
                  <c:v>0.312</c:v>
                </c:pt>
                <c:pt idx="2">
                  <c:v>0.108</c:v>
                </c:pt>
                <c:pt idx="3">
                  <c:v>6.2E-2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FE-4B60-9349-9F585B3A2C8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Plan1!$C$2:$C$5</c:f>
              <c:numCache>
                <c:formatCode>###0.0%</c:formatCode>
                <c:ptCount val="4"/>
                <c:pt idx="0">
                  <c:v>0.4369150771467627</c:v>
                </c:pt>
                <c:pt idx="1">
                  <c:v>0.38160660401769497</c:v>
                </c:pt>
                <c:pt idx="2">
                  <c:v>0.15040099697774822</c:v>
                </c:pt>
                <c:pt idx="3">
                  <c:v>3.1077321857799687E-2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FE-4B60-9349-9F585B3A2C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87243672"/>
        <c:axId val="487244064"/>
      </c:barChart>
      <c:catAx>
        <c:axId val="487243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87244064"/>
        <c:crosses val="autoZero"/>
        <c:auto val="1"/>
        <c:lblAlgn val="ctr"/>
        <c:lblOffset val="100"/>
        <c:noMultiLvlLbl val="0"/>
      </c:catAx>
      <c:valAx>
        <c:axId val="48724406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872436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B1-4C8B-A761-339F84218FC9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B1-4C8B-A761-339F84218FC9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B1-4C8B-A761-339F84218FC9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EB1-4C8B-A761-339F84218F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###0.0%</c:formatCode>
                <c:ptCount val="4"/>
                <c:pt idx="0">
                  <c:v>0.43388604775669082</c:v>
                </c:pt>
                <c:pt idx="1">
                  <c:v>0.35848310261597044</c:v>
                </c:pt>
                <c:pt idx="2">
                  <c:v>0.16778127809561627</c:v>
                </c:pt>
                <c:pt idx="3">
                  <c:v>3.9849571531727308E-2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EB1-4C8B-A761-339F84218F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87244848"/>
        <c:axId val="487771000"/>
      </c:barChart>
      <c:catAx>
        <c:axId val="487244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87771000"/>
        <c:crosses val="autoZero"/>
        <c:auto val="1"/>
        <c:lblAlgn val="ctr"/>
        <c:lblOffset val="100"/>
        <c:noMultiLvlLbl val="0"/>
      </c:catAx>
      <c:valAx>
        <c:axId val="487771000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487244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66923E"/>
            </a:solidFill>
          </c:spPr>
          <c:invertIfNegative val="0"/>
          <c:dLbls>
            <c:dLbl>
              <c:idx val="0"/>
              <c:layout>
                <c:manualLayout>
                  <c:x val="5.1773310596905991E-3"/>
                  <c:y val="-1.238136564061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597590463804637E-2"/>
                  <c:y val="-5.3630152205310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922299054041715E-3"/>
                  <c:y val="1.67331134427686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554621381938031E-2"/>
                  <c:y val="-8.4343406288190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91283342856895E-5"/>
                  <c:y val="1.5833850883599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A4A-40F9-8216-3C49479B342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Plan1!$B$2:$B$11</c:f>
              <c:numCache>
                <c:formatCode>###0.0%</c:formatCode>
                <c:ptCount val="10"/>
                <c:pt idx="0" formatCode="0.0%">
                  <c:v>0.51768657700633747</c:v>
                </c:pt>
                <c:pt idx="1">
                  <c:v>0.4253693721770338</c:v>
                </c:pt>
                <c:pt idx="2" formatCode="0.0%">
                  <c:v>0.55548266476179475</c:v>
                </c:pt>
                <c:pt idx="3">
                  <c:v>0.45637819859652545</c:v>
                </c:pt>
                <c:pt idx="4" formatCode="0.0%">
                  <c:v>0.58927320778750747</c:v>
                </c:pt>
                <c:pt idx="5">
                  <c:v>0.59002211286709683</c:v>
                </c:pt>
                <c:pt idx="6" formatCode="0.0%">
                  <c:v>0.44165720498949079</c:v>
                </c:pt>
                <c:pt idx="7">
                  <c:v>0.4047111952899819</c:v>
                </c:pt>
                <c:pt idx="8" formatCode="0.0%">
                  <c:v>0.45434209027660333</c:v>
                </c:pt>
                <c:pt idx="9">
                  <c:v>0.39718254345582898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A4A-40F9-8216-3C49479B342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-3.5399962667492274E-3"/>
                  <c:y val="2.129453740112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039811438545657E-3"/>
                  <c:y val="1.562483200791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7.6184613367185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79658078753983E-2"/>
                  <c:y val="-4.727150369536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475333682634353E-4"/>
                  <c:y val="1.734757158129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A4A-40F9-8216-3C49479B342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Plan1!$C$2:$C$11</c:f>
              <c:numCache>
                <c:formatCode>###0.0%</c:formatCode>
                <c:ptCount val="10"/>
                <c:pt idx="0" formatCode="0.0%">
                  <c:v>0.33815631595029594</c:v>
                </c:pt>
                <c:pt idx="1">
                  <c:v>0.3761847635815167</c:v>
                </c:pt>
                <c:pt idx="2" formatCode="0.0%">
                  <c:v>0.28488649794862697</c:v>
                </c:pt>
                <c:pt idx="3">
                  <c:v>0.34837333398507475</c:v>
                </c:pt>
                <c:pt idx="4" formatCode="0.0%">
                  <c:v>0.25513077958676317</c:v>
                </c:pt>
                <c:pt idx="5">
                  <c:v>0.2619166881469428</c:v>
                </c:pt>
                <c:pt idx="6" formatCode="0.0%">
                  <c:v>0.34079189671758064</c:v>
                </c:pt>
                <c:pt idx="7">
                  <c:v>0.34270015864834924</c:v>
                </c:pt>
                <c:pt idx="8" formatCode="0.0%">
                  <c:v>0.37348377274192396</c:v>
                </c:pt>
                <c:pt idx="9">
                  <c:v>0.45698137107367026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A4A-40F9-8216-3C49479B3422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B84542"/>
            </a:solidFill>
          </c:spPr>
          <c:invertIfNegative val="0"/>
          <c:dLbls>
            <c:dLbl>
              <c:idx val="0"/>
              <c:layout>
                <c:manualLayout>
                  <c:x val="2.38156789281285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828418144203608E-2"/>
                  <c:y val="-2.16658555745636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2.8910722123771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4360527988671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123339771854208E-3"/>
                  <c:y val="-3.4190190161020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A4A-40F9-8216-3C49479B342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Plan1!$D$2:$D$11</c:f>
              <c:numCache>
                <c:formatCode>###0.0%</c:formatCode>
                <c:ptCount val="10"/>
                <c:pt idx="0" formatCode="0.0%">
                  <c:v>0.11095225404438609</c:v>
                </c:pt>
                <c:pt idx="1">
                  <c:v>0.16345265345748661</c:v>
                </c:pt>
                <c:pt idx="2" formatCode="0.0%">
                  <c:v>0.1090356740484868</c:v>
                </c:pt>
                <c:pt idx="3">
                  <c:v>0.15511093846067164</c:v>
                </c:pt>
                <c:pt idx="4" formatCode="0.0%">
                  <c:v>8.428919807075376E-2</c:v>
                </c:pt>
                <c:pt idx="5">
                  <c:v>0.10610835549429497</c:v>
                </c:pt>
                <c:pt idx="6" formatCode="0.0%">
                  <c:v>0.12271757848323687</c:v>
                </c:pt>
                <c:pt idx="7">
                  <c:v>0.20392193228279043</c:v>
                </c:pt>
                <c:pt idx="8" formatCode="0.0%">
                  <c:v>0.11538451612030899</c:v>
                </c:pt>
                <c:pt idx="9">
                  <c:v>0.1273950714499778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A4A-40F9-8216-3C49479B3422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Sabe / Não respondeu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dLbl>
              <c:idx val="0"/>
              <c:layout>
                <c:manualLayout>
                  <c:x val="-1.1557841700214379E-3"/>
                  <c:y val="-3.5817103140763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088201058846656E-4"/>
                  <c:y val="-3.6733529289456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6753278195087239E-4"/>
                  <c:y val="-4.2842120979243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724012584963788E-3"/>
                  <c:y val="-3.7200673053407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8180631173892303E-3"/>
                  <c:y val="-4.979867019741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68560459762172E-3"/>
                  <c:y val="-4.0714784916935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5.8164207444806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4.0714784916935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9296295728044358E-3"/>
                  <c:y val="-4.6412793876936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2A4A-40F9-8216-3C49479B342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068560459762172E-3"/>
                  <c:y val="-3.1990188149020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2A4A-40F9-8216-3C49479B342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Plan1!$E$2:$E$11</c:f>
              <c:numCache>
                <c:formatCode>###0.0%</c:formatCode>
                <c:ptCount val="10"/>
                <c:pt idx="0" formatCode="0.0%">
                  <c:v>3.320485299897917E-2</c:v>
                </c:pt>
                <c:pt idx="1">
                  <c:v>3.4993210783963842E-2</c:v>
                </c:pt>
                <c:pt idx="2" formatCode="0.0%">
                  <c:v>5.0595163241094081E-2</c:v>
                </c:pt>
                <c:pt idx="3">
                  <c:v>4.0137528957729526E-2</c:v>
                </c:pt>
                <c:pt idx="4" formatCode="0.0%">
                  <c:v>7.130681455497713E-2</c:v>
                </c:pt>
                <c:pt idx="5">
                  <c:v>4.1952843491668911E-2</c:v>
                </c:pt>
                <c:pt idx="6" formatCode="0.0%">
                  <c:v>9.4833319809695948E-2</c:v>
                </c:pt>
                <c:pt idx="7">
                  <c:v>4.8666713778879586E-2</c:v>
                </c:pt>
                <c:pt idx="8" formatCode="0.0%">
                  <c:v>5.6789620861164798E-2</c:v>
                </c:pt>
                <c:pt idx="9">
                  <c:v>1.8441014020523023E-2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2A4A-40F9-8216-3C49479B3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87771784"/>
        <c:axId val="487772176"/>
        <c:axId val="0"/>
      </c:bar3DChart>
      <c:catAx>
        <c:axId val="48777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87772176"/>
        <c:crosses val="autoZero"/>
        <c:auto val="1"/>
        <c:lblAlgn val="ctr"/>
        <c:lblOffset val="100"/>
        <c:noMultiLvlLbl val="0"/>
      </c:catAx>
      <c:valAx>
        <c:axId val="4877721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8777178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pt-BR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0.48899999999999999</c:v>
                </c:pt>
                <c:pt idx="1">
                  <c:v>0.32700000000000001</c:v>
                </c:pt>
                <c:pt idx="2">
                  <c:v>0.114</c:v>
                </c:pt>
                <c:pt idx="3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D0-412D-B621-C741CF34A65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Plan1!$C$2:$C$5</c:f>
              <c:numCache>
                <c:formatCode>###0.0%</c:formatCode>
                <c:ptCount val="4"/>
                <c:pt idx="0">
                  <c:v>0.43388604775669082</c:v>
                </c:pt>
                <c:pt idx="1">
                  <c:v>0.35848310261597044</c:v>
                </c:pt>
                <c:pt idx="2">
                  <c:v>0.16778127809561627</c:v>
                </c:pt>
                <c:pt idx="3">
                  <c:v>3.9849571531727308E-2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D0-412D-B621-C741CF34A6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87772960"/>
        <c:axId val="487773352"/>
      </c:barChart>
      <c:catAx>
        <c:axId val="487772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87773352"/>
        <c:crosses val="autoZero"/>
        <c:auto val="1"/>
        <c:lblAlgn val="ctr"/>
        <c:lblOffset val="100"/>
        <c:noMultiLvlLbl val="0"/>
      </c:catAx>
      <c:valAx>
        <c:axId val="48777335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877729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13-4F20-9705-C4E3F46111C1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13-4F20-9705-C4E3F46111C1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13-4F20-9705-C4E3F46111C1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013-4F20-9705-C4E3F46111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###0.0%</c:formatCode>
                <c:ptCount val="4"/>
                <c:pt idx="0">
                  <c:v>0.62451603424268642</c:v>
                </c:pt>
                <c:pt idx="1">
                  <c:v>0.27214437191908497</c:v>
                </c:pt>
                <c:pt idx="2">
                  <c:v>9.1140741144563678E-2</c:v>
                </c:pt>
                <c:pt idx="3">
                  <c:v>1.2198852693665642E-2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013-4F20-9705-C4E3F46111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87774528"/>
        <c:axId val="435207400"/>
      </c:barChart>
      <c:catAx>
        <c:axId val="487774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35207400"/>
        <c:crosses val="autoZero"/>
        <c:auto val="1"/>
        <c:lblAlgn val="ctr"/>
        <c:lblOffset val="100"/>
        <c:noMultiLvlLbl val="0"/>
      </c:catAx>
      <c:valAx>
        <c:axId val="435207400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487774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66923E"/>
            </a:solidFill>
          </c:spPr>
          <c:invertIfNegative val="0"/>
          <c:dLbls>
            <c:dLbl>
              <c:idx val="0"/>
              <c:layout>
                <c:manualLayout>
                  <c:x val="5.1773310596905991E-3"/>
                  <c:y val="-1.238136564061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597590463804637E-2"/>
                  <c:y val="-5.3630152205310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922299054041715E-3"/>
                  <c:y val="1.67331134427686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554621381938031E-2"/>
                  <c:y val="-8.4343406288190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91283342856895E-5"/>
                  <c:y val="1.5833850883599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D2E-4E7C-981B-757AFE06BE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Plan1!$B$2:$B$11</c:f>
              <c:numCache>
                <c:formatCode>###0.0%</c:formatCode>
                <c:ptCount val="10"/>
                <c:pt idx="0" formatCode="0.0%">
                  <c:v>0.79454409203008325</c:v>
                </c:pt>
                <c:pt idx="1">
                  <c:v>0.61827355825843633</c:v>
                </c:pt>
                <c:pt idx="2" formatCode="0.0%">
                  <c:v>0.71857366688847368</c:v>
                </c:pt>
                <c:pt idx="3">
                  <c:v>0.61356516502282021</c:v>
                </c:pt>
                <c:pt idx="4" formatCode="0.0%">
                  <c:v>0.73392113816204285</c:v>
                </c:pt>
                <c:pt idx="5">
                  <c:v>0.64048842465011813</c:v>
                </c:pt>
                <c:pt idx="6" formatCode="0.0%">
                  <c:v>0.6542583750865516</c:v>
                </c:pt>
                <c:pt idx="7">
                  <c:v>0.64570968939133566</c:v>
                </c:pt>
                <c:pt idx="8" formatCode="0.0%">
                  <c:v>0.67477544245009691</c:v>
                </c:pt>
                <c:pt idx="9">
                  <c:v>0.5995286534114096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D2E-4E7C-981B-757AFE06BE1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-3.5399962667492274E-3"/>
                  <c:y val="2.129453740112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039811438545657E-3"/>
                  <c:y val="1.562483200791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7.6184613367185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79658078753983E-2"/>
                  <c:y val="-4.727150369536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475333682634353E-4"/>
                  <c:y val="1.734757158129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D2E-4E7C-981B-757AFE06BE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Plan1!$C$2:$C$11</c:f>
              <c:numCache>
                <c:formatCode>###0.0%</c:formatCode>
                <c:ptCount val="10"/>
                <c:pt idx="0" formatCode="0.0%">
                  <c:v>0.14267648003311892</c:v>
                </c:pt>
                <c:pt idx="1">
                  <c:v>0.30951460906739026</c:v>
                </c:pt>
                <c:pt idx="2" formatCode="0.0%">
                  <c:v>0.17437595738004585</c:v>
                </c:pt>
                <c:pt idx="3">
                  <c:v>0.26955688178133991</c:v>
                </c:pt>
                <c:pt idx="4" formatCode="0.0%">
                  <c:v>0.17189300766465798</c:v>
                </c:pt>
                <c:pt idx="5">
                  <c:v>0.26533655441854198</c:v>
                </c:pt>
                <c:pt idx="6" formatCode="0.0%">
                  <c:v>0.25321043335786525</c:v>
                </c:pt>
                <c:pt idx="7">
                  <c:v>0.24662053601411543</c:v>
                </c:pt>
                <c:pt idx="8" formatCode="0.0%">
                  <c:v>0.25493759038643299</c:v>
                </c:pt>
                <c:pt idx="9">
                  <c:v>0.29786070383781937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D2E-4E7C-981B-757AFE06BE1A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B84542"/>
            </a:solidFill>
          </c:spPr>
          <c:invertIfNegative val="0"/>
          <c:dLbls>
            <c:dLbl>
              <c:idx val="0"/>
              <c:layout>
                <c:manualLayout>
                  <c:x val="2.38156789281285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828418144203608E-2"/>
                  <c:y val="-2.16658555745636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2.8910722123771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4360527988671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123339771854208E-3"/>
                  <c:y val="-3.4190190161020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D2E-4E7C-981B-757AFE06BE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Plan1!$D$2:$D$11</c:f>
              <c:numCache>
                <c:formatCode>###0.0%</c:formatCode>
                <c:ptCount val="10"/>
                <c:pt idx="0" formatCode="0.0%">
                  <c:v>5.2209579994991602E-2</c:v>
                </c:pt>
                <c:pt idx="1">
                  <c:v>7.1922012282216549E-2</c:v>
                </c:pt>
                <c:pt idx="2" formatCode="0.0%">
                  <c:v>7.543958856203993E-2</c:v>
                </c:pt>
                <c:pt idx="3">
                  <c:v>0.1033369467927894</c:v>
                </c:pt>
                <c:pt idx="4" formatCode="0.0%">
                  <c:v>6.2904666844614668E-2</c:v>
                </c:pt>
                <c:pt idx="5">
                  <c:v>8.282136848076109E-2</c:v>
                </c:pt>
                <c:pt idx="6" formatCode="0.0%">
                  <c:v>5.9606881323278668E-2</c:v>
                </c:pt>
                <c:pt idx="7">
                  <c:v>9.7975078164359228E-2</c:v>
                </c:pt>
                <c:pt idx="8" formatCode="0.0%">
                  <c:v>6.6865410974576406E-2</c:v>
                </c:pt>
                <c:pt idx="9">
                  <c:v>8.259274393600044E-2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D2E-4E7C-981B-757AFE06BE1A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Sabe / Não respondeu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dLbl>
              <c:idx val="0"/>
              <c:layout>
                <c:manualLayout>
                  <c:x val="1.9127691568884904E-3"/>
                  <c:y val="-1.8367950009197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009797222692904E-3"/>
                  <c:y val="-1.63762399296497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4731649935249999E-4"/>
                  <c:y val="-2.5317921241462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191322949272335E-3"/>
                  <c:y val="-1.9300807501883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460336112761042E-3"/>
                  <c:y val="-2.6383124152020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537553471511529E-3"/>
                  <c:y val="-1.9831735863586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2.5497946110325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6612660414534586E-3"/>
                  <c:y val="-1.6998630740216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95299729608491E-3"/>
                  <c:y val="-2.023909911649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BD2E-4E7C-981B-757AFE06BE1A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1075106943023057E-3"/>
                  <c:y val="-1.9831735863586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BD2E-4E7C-981B-757AFE06BE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Plan1!$E$2:$E$11</c:f>
              <c:numCache>
                <c:formatCode>####.0%</c:formatCode>
                <c:ptCount val="10"/>
                <c:pt idx="0" formatCode="0.0%">
                  <c:v>1.0569847941806225E-2</c:v>
                </c:pt>
                <c:pt idx="1">
                  <c:v>2.8982039195653899E-4</c:v>
                </c:pt>
                <c:pt idx="2" formatCode="0.0%">
                  <c:v>3.161078716943938E-2</c:v>
                </c:pt>
                <c:pt idx="3" formatCode="###0.0%">
                  <c:v>1.3541006403054154E-2</c:v>
                </c:pt>
                <c:pt idx="4" formatCode="0.0%">
                  <c:v>3.1281187328684359E-2</c:v>
                </c:pt>
                <c:pt idx="5" formatCode="###0.0%">
                  <c:v>1.1353652450578082E-2</c:v>
                </c:pt>
                <c:pt idx="6" formatCode="0.0%">
                  <c:v>3.2924310232303265E-2</c:v>
                </c:pt>
                <c:pt idx="7">
                  <c:v>9.6946964301917356E-3</c:v>
                </c:pt>
                <c:pt idx="8" formatCode="0.0%">
                  <c:v>3.4215561888935879E-3</c:v>
                </c:pt>
                <c:pt idx="9" formatCode="###0.0%">
                  <c:v>2.0017898814772211E-2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BD2E-4E7C-981B-757AFE06B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35208184"/>
        <c:axId val="435208576"/>
        <c:axId val="0"/>
      </c:bar3DChart>
      <c:catAx>
        <c:axId val="43520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5208576"/>
        <c:crosses val="autoZero"/>
        <c:auto val="1"/>
        <c:lblAlgn val="ctr"/>
        <c:lblOffset val="100"/>
        <c:noMultiLvlLbl val="0"/>
      </c:catAx>
      <c:valAx>
        <c:axId val="4352085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3520818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pt-BR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0.69</c:v>
                </c:pt>
                <c:pt idx="1">
                  <c:v>0.22500000000000001</c:v>
                </c:pt>
                <c:pt idx="2">
                  <c:v>6.4000000000000001E-2</c:v>
                </c:pt>
                <c:pt idx="3">
                  <c:v>2.1000000000000001E-2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34-457B-AB4E-E11D2D5F046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Plan1!$C$2:$C$5</c:f>
              <c:numCache>
                <c:formatCode>###0.0%</c:formatCode>
                <c:ptCount val="4"/>
                <c:pt idx="0">
                  <c:v>0.62451603424268642</c:v>
                </c:pt>
                <c:pt idx="1">
                  <c:v>0.27214437191908497</c:v>
                </c:pt>
                <c:pt idx="2">
                  <c:v>9.1140741144563678E-2</c:v>
                </c:pt>
                <c:pt idx="3">
                  <c:v>1.2198852693665642E-2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34-457B-AB4E-E11D2D5F04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5209360"/>
        <c:axId val="435209752"/>
      </c:barChart>
      <c:catAx>
        <c:axId val="435209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35209752"/>
        <c:crosses val="autoZero"/>
        <c:auto val="1"/>
        <c:lblAlgn val="ctr"/>
        <c:lblOffset val="100"/>
        <c:noMultiLvlLbl val="0"/>
      </c:catAx>
      <c:valAx>
        <c:axId val="43520975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352093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Orientação e/ou materiais informativos</c:v>
                </c:pt>
                <c:pt idx="1">
                  <c:v>Palestras, seminários ou oficinas</c:v>
                </c:pt>
                <c:pt idx="2">
                  <c:v>Cursos</c:v>
                </c:pt>
                <c:pt idx="3">
                  <c:v>Consultoria</c:v>
                </c:pt>
                <c:pt idx="4">
                  <c:v>Feiras ou eventos do Sebrae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0.434</c:v>
                </c:pt>
                <c:pt idx="1">
                  <c:v>0.3</c:v>
                </c:pt>
                <c:pt idx="2">
                  <c:v>0.222</c:v>
                </c:pt>
                <c:pt idx="3">
                  <c:v>0.16900000000000001</c:v>
                </c:pt>
                <c:pt idx="4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73-4F6A-97EC-F2DB7BBEE83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Orientação e/ou materiais informativos</c:v>
                </c:pt>
                <c:pt idx="1">
                  <c:v>Palestras, seminários ou oficinas</c:v>
                </c:pt>
                <c:pt idx="2">
                  <c:v>Cursos</c:v>
                </c:pt>
                <c:pt idx="3">
                  <c:v>Consultoria</c:v>
                </c:pt>
                <c:pt idx="4">
                  <c:v>Feiras ou eventos do Sebrae</c:v>
                </c:pt>
              </c:strCache>
            </c:strRef>
          </c:cat>
          <c:val>
            <c:numRef>
              <c:f>Plan1!$C$2:$C$6</c:f>
              <c:numCache>
                <c:formatCode>###0.0%</c:formatCode>
                <c:ptCount val="5"/>
                <c:pt idx="0">
                  <c:v>0.56510049950568619</c:v>
                </c:pt>
                <c:pt idx="1">
                  <c:v>0.36734112182114897</c:v>
                </c:pt>
                <c:pt idx="2">
                  <c:v>0.35180975523607166</c:v>
                </c:pt>
                <c:pt idx="3">
                  <c:v>0.30763263708752914</c:v>
                </c:pt>
                <c:pt idx="4">
                  <c:v>0.14874720620771692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73-4F6A-97EC-F2DB7BBEE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1426744"/>
        <c:axId val="431427136"/>
      </c:barChart>
      <c:catAx>
        <c:axId val="431426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00" b="0" i="0"/>
            </a:pPr>
            <a:endParaRPr lang="pt-BR"/>
          </a:p>
        </c:txPr>
        <c:crossAx val="431427136"/>
        <c:crosses val="autoZero"/>
        <c:auto val="1"/>
        <c:lblAlgn val="ctr"/>
        <c:lblOffset val="100"/>
        <c:noMultiLvlLbl val="0"/>
      </c:catAx>
      <c:valAx>
        <c:axId val="4314271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314267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5E-4B26-879B-05049E1937E7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5E-4B26-879B-05049E1937E7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5E-4B26-879B-05049E1937E7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5E-4B26-879B-05049E1937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###0.0%</c:formatCode>
                <c:ptCount val="4"/>
                <c:pt idx="0">
                  <c:v>0.4539555268667626</c:v>
                </c:pt>
                <c:pt idx="1">
                  <c:v>0.34403825875707317</c:v>
                </c:pt>
                <c:pt idx="2">
                  <c:v>0.16724625060285983</c:v>
                </c:pt>
                <c:pt idx="3">
                  <c:v>3.4759963773304696E-2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45E-4B26-879B-05049E1937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35210144"/>
        <c:axId val="435210536"/>
      </c:barChart>
      <c:catAx>
        <c:axId val="435210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35210536"/>
        <c:crosses val="autoZero"/>
        <c:auto val="1"/>
        <c:lblAlgn val="ctr"/>
        <c:lblOffset val="100"/>
        <c:noMultiLvlLbl val="0"/>
      </c:catAx>
      <c:valAx>
        <c:axId val="435210536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435210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66923E"/>
            </a:solidFill>
          </c:spPr>
          <c:invertIfNegative val="0"/>
          <c:dLbls>
            <c:dLbl>
              <c:idx val="0"/>
              <c:layout>
                <c:manualLayout>
                  <c:x val="5.1773310596905991E-3"/>
                  <c:y val="-1.238136564061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606604845855941E-3"/>
                  <c:y val="-5.3629793822191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922299054041715E-3"/>
                  <c:y val="1.67331134427686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068585426759038E-3"/>
                  <c:y val="-8.4343227096630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91283342856895E-5"/>
                  <c:y val="1.5833850883599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81A-48CF-87F4-DFB496C1BD5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Plan1!$B$2:$B$11</c:f>
              <c:numCache>
                <c:formatCode>###0.0%</c:formatCode>
                <c:ptCount val="10"/>
                <c:pt idx="0" formatCode="0.0%">
                  <c:v>0.60703149518581034</c:v>
                </c:pt>
                <c:pt idx="1">
                  <c:v>0.40831542967822182</c:v>
                </c:pt>
                <c:pt idx="2" formatCode="0.0%">
                  <c:v>0.46746379612883582</c:v>
                </c:pt>
                <c:pt idx="3">
                  <c:v>0.4436289379522404</c:v>
                </c:pt>
                <c:pt idx="4" formatCode="0.0%">
                  <c:v>0.49310706891965667</c:v>
                </c:pt>
                <c:pt idx="5">
                  <c:v>0.45612368342048959</c:v>
                </c:pt>
                <c:pt idx="6" formatCode="0.0%">
                  <c:v>0.47380755277891384</c:v>
                </c:pt>
                <c:pt idx="7">
                  <c:v>0.47595663188327508</c:v>
                </c:pt>
                <c:pt idx="8" formatCode="0.0%">
                  <c:v>0.40175494113804538</c:v>
                </c:pt>
                <c:pt idx="9">
                  <c:v>0.44645751720971999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81A-48CF-87F4-DFB496C1BD5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-3.5399962667492274E-3"/>
                  <c:y val="2.129453740112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039811438545657E-3"/>
                  <c:y val="1.562483200791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7.6184613367185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948958932234294E-4"/>
                  <c:y val="-1.88240733108507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475333682634353E-4"/>
                  <c:y val="1.734757158129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81A-48CF-87F4-DFB496C1BD5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Plan1!$C$2:$C$11</c:f>
              <c:numCache>
                <c:formatCode>###0.0%</c:formatCode>
                <c:ptCount val="10"/>
                <c:pt idx="0" formatCode="0.0%">
                  <c:v>0.25242820869868554</c:v>
                </c:pt>
                <c:pt idx="1">
                  <c:v>0.36583614734915332</c:v>
                </c:pt>
                <c:pt idx="2" formatCode="0.0%">
                  <c:v>0.31056231948785179</c:v>
                </c:pt>
                <c:pt idx="3">
                  <c:v>0.36692675807860747</c:v>
                </c:pt>
                <c:pt idx="4" formatCode="0.0%">
                  <c:v>0.26514869312118367</c:v>
                </c:pt>
                <c:pt idx="5">
                  <c:v>0.36406521850970314</c:v>
                </c:pt>
                <c:pt idx="6" formatCode="0.0%">
                  <c:v>0.27026710295716361</c:v>
                </c:pt>
                <c:pt idx="7">
                  <c:v>0.31162324414312687</c:v>
                </c:pt>
                <c:pt idx="8" formatCode="0.0%">
                  <c:v>0.27138997926915021</c:v>
                </c:pt>
                <c:pt idx="9">
                  <c:v>0.36318289134170006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81A-48CF-87F4-DFB496C1BD5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B84542"/>
            </a:solidFill>
          </c:spPr>
          <c:invertIfNegative val="0"/>
          <c:dLbls>
            <c:dLbl>
              <c:idx val="0"/>
              <c:layout>
                <c:manualLayout>
                  <c:x val="2.38156789281285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2853368171580269E-3"/>
                  <c:y val="-8.5342220040067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2.8910722123771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131189908293439E-3"/>
                  <c:y val="5.689332009705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6184424495310863E-3"/>
                  <c:y val="-5.745329372005260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C81A-48CF-87F4-DFB496C1BD5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Plan1!$D$2:$D$11</c:f>
              <c:numCache>
                <c:formatCode>###0.0%</c:formatCode>
                <c:ptCount val="10"/>
                <c:pt idx="0" formatCode="0.0%">
                  <c:v>0.10120475540914194</c:v>
                </c:pt>
                <c:pt idx="1">
                  <c:v>0.18533542499961142</c:v>
                </c:pt>
                <c:pt idx="2" formatCode="0.0%">
                  <c:v>0.16730828634597933</c:v>
                </c:pt>
                <c:pt idx="3">
                  <c:v>0.15271602482981289</c:v>
                </c:pt>
                <c:pt idx="4" formatCode="0.0%">
                  <c:v>0.16133459880192039</c:v>
                </c:pt>
                <c:pt idx="5">
                  <c:v>0.14646192558755086</c:v>
                </c:pt>
                <c:pt idx="6" formatCode="0.0%">
                  <c:v>0.19678906944120458</c:v>
                </c:pt>
                <c:pt idx="7">
                  <c:v>0.1732834762182357</c:v>
                </c:pt>
                <c:pt idx="8" formatCode="0.0%">
                  <c:v>0.23139133344327562</c:v>
                </c:pt>
                <c:pt idx="9">
                  <c:v>0.16538381996637302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81A-48CF-87F4-DFB496C1BD5B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Sabe / Não respondeu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dLbl>
              <c:idx val="0"/>
              <c:layout>
                <c:manualLayout>
                  <c:x val="4.9251006153618456E-3"/>
                  <c:y val="-3.2591360816540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6430569233425739E-3"/>
                  <c:y val="-3.3444312639097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234786255211032E-3"/>
                  <c:y val="-3.9552952897706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59851766674826E-3"/>
                  <c:y val="-3.0748823607412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032056500197737E-3"/>
                  <c:y val="-4.9163668194573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024587908699505E-3"/>
                  <c:y val="-3.1291326053377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3.9825324067935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5307348858743815E-3"/>
                  <c:y val="-3.1291326053377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9137022847893864E-3"/>
                  <c:y val="-5.437500671968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C81A-48CF-87F4-DFB496C1BD5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5184409315246286E-3"/>
                  <c:y val="-2.560199404367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C81A-48CF-87F4-DFB496C1BD5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Plan1!$E$2:$E$11</c:f>
              <c:numCache>
                <c:formatCode>###0.0%</c:formatCode>
                <c:ptCount val="10"/>
                <c:pt idx="0" formatCode="0.0%">
                  <c:v>3.9335540706362498E-2</c:v>
                </c:pt>
                <c:pt idx="1">
                  <c:v>4.0512997973012797E-2</c:v>
                </c:pt>
                <c:pt idx="2" formatCode="0.0%">
                  <c:v>5.4665598037331675E-2</c:v>
                </c:pt>
                <c:pt idx="3">
                  <c:v>3.6728279139341673E-2</c:v>
                </c:pt>
                <c:pt idx="4" formatCode="0.0%">
                  <c:v>8.0409639157238394E-2</c:v>
                </c:pt>
                <c:pt idx="5">
                  <c:v>3.3349172482255739E-2</c:v>
                </c:pt>
                <c:pt idx="6" formatCode="0.0%">
                  <c:v>5.9136274822716432E-2</c:v>
                </c:pt>
                <c:pt idx="7">
                  <c:v>3.9136647755364337E-2</c:v>
                </c:pt>
                <c:pt idx="8" formatCode="0.0%">
                  <c:v>9.5463746149529974E-2</c:v>
                </c:pt>
                <c:pt idx="9">
                  <c:v>2.4975771482208239E-2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C81A-48CF-87F4-DFB496C1B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89741904"/>
        <c:axId val="489742296"/>
        <c:axId val="0"/>
      </c:bar3DChart>
      <c:catAx>
        <c:axId val="48974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89742296"/>
        <c:crosses val="autoZero"/>
        <c:auto val="1"/>
        <c:lblAlgn val="ctr"/>
        <c:lblOffset val="100"/>
        <c:noMultiLvlLbl val="0"/>
      </c:catAx>
      <c:valAx>
        <c:axId val="4897422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8974190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pt-BR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0.46500000000000002</c:v>
                </c:pt>
                <c:pt idx="1">
                  <c:v>0.27400000000000002</c:v>
                </c:pt>
                <c:pt idx="2">
                  <c:v>0.191</c:v>
                </c:pt>
                <c:pt idx="3">
                  <c:v>6.9000000000000006E-2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BA-453F-96BE-E5191E28E1D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Plan1!$C$2:$C$5</c:f>
              <c:numCache>
                <c:formatCode>###0.0%</c:formatCode>
                <c:ptCount val="4"/>
                <c:pt idx="0">
                  <c:v>0.4539555268667626</c:v>
                </c:pt>
                <c:pt idx="1">
                  <c:v>0.34403825875707317</c:v>
                </c:pt>
                <c:pt idx="2">
                  <c:v>0.16724625060285983</c:v>
                </c:pt>
                <c:pt idx="3">
                  <c:v>3.4759963773304696E-2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BA-453F-96BE-E5191E28E1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89743080"/>
        <c:axId val="489743472"/>
      </c:barChart>
      <c:catAx>
        <c:axId val="489743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89743472"/>
        <c:crosses val="autoZero"/>
        <c:auto val="1"/>
        <c:lblAlgn val="ctr"/>
        <c:lblOffset val="100"/>
        <c:noMultiLvlLbl val="0"/>
      </c:catAx>
      <c:valAx>
        <c:axId val="48974347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897430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05-4481-9600-600D8E09DD9C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05-4481-9600-600D8E09DD9C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05-4481-9600-600D8E09DD9C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F05-4481-9600-600D8E09DD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###0.0%</c:formatCode>
                <c:ptCount val="4"/>
                <c:pt idx="0">
                  <c:v>0.40223423709681294</c:v>
                </c:pt>
                <c:pt idx="1">
                  <c:v>0.36170721898308983</c:v>
                </c:pt>
                <c:pt idx="2">
                  <c:v>0.17857507640298731</c:v>
                </c:pt>
                <c:pt idx="3">
                  <c:v>5.7483467517109997E-2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F05-4481-9600-600D8E09DD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89744256"/>
        <c:axId val="489744648"/>
      </c:barChart>
      <c:catAx>
        <c:axId val="489744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89744648"/>
        <c:crosses val="autoZero"/>
        <c:auto val="1"/>
        <c:lblAlgn val="ctr"/>
        <c:lblOffset val="100"/>
        <c:noMultiLvlLbl val="0"/>
      </c:catAx>
      <c:valAx>
        <c:axId val="489744648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489744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66923E"/>
            </a:solidFill>
          </c:spPr>
          <c:invertIfNegative val="0"/>
          <c:dLbls>
            <c:dLbl>
              <c:idx val="0"/>
              <c:layout>
                <c:manualLayout>
                  <c:x val="5.1773310596905991E-3"/>
                  <c:y val="-1.238136564061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7E2-4B67-B4CF-C684F8A71A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000022432598315E-3"/>
                  <c:y val="8.6346226080698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7E2-4B67-B4CF-C684F8A71A7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922299054041715E-3"/>
                  <c:y val="1.67331134427686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7E2-4B67-B4CF-C684F8A71A7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569757841939912E-3"/>
                  <c:y val="-2.6518000732159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7E2-4B67-B4CF-C684F8A71A7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91283342856895E-5"/>
                  <c:y val="1.5833850883599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7E2-4B67-B4CF-C684F8A71A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Plan1!$B$2:$B$11</c:f>
              <c:numCache>
                <c:formatCode>###0.0%</c:formatCode>
                <c:ptCount val="10"/>
                <c:pt idx="0" formatCode="0.0%">
                  <c:v>0.63884759632565224</c:v>
                </c:pt>
                <c:pt idx="1">
                  <c:v>0.39384433132269436</c:v>
                </c:pt>
                <c:pt idx="2" formatCode="0.0%">
                  <c:v>0.49699127916405655</c:v>
                </c:pt>
                <c:pt idx="3">
                  <c:v>0.38184374708011354</c:v>
                </c:pt>
                <c:pt idx="4" formatCode="0.0%">
                  <c:v>0.55876278012222824</c:v>
                </c:pt>
                <c:pt idx="5">
                  <c:v>0.47764780606803087</c:v>
                </c:pt>
                <c:pt idx="6" formatCode="0.0%">
                  <c:v>0.39747715258072719</c:v>
                </c:pt>
                <c:pt idx="7">
                  <c:v>0.41057229876370349</c:v>
                </c:pt>
                <c:pt idx="8" formatCode="0.0%">
                  <c:v>0.40187261516731526</c:v>
                </c:pt>
                <c:pt idx="9">
                  <c:v>0.39000306633976473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7E2-4B67-B4CF-C684F8A71A7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-3.5399962667492274E-3"/>
                  <c:y val="2.129453740112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7E2-4B67-B4CF-C684F8A71A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039811438545657E-3"/>
                  <c:y val="1.562483200791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7E2-4B67-B4CF-C684F8A71A7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7.6184613367185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7E2-4B67-B4CF-C684F8A71A7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388195378369899E-3"/>
                  <c:y val="9.7293379059885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7E2-4B67-B4CF-C684F8A71A7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475333682634353E-4"/>
                  <c:y val="1.734757158129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7E2-4B67-B4CF-C684F8A71A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Plan1!$C$2:$C$11</c:f>
              <c:numCache>
                <c:formatCode>###0.0%</c:formatCode>
                <c:ptCount val="10"/>
                <c:pt idx="0" formatCode="0.0%">
                  <c:v>0.2141373206916537</c:v>
                </c:pt>
                <c:pt idx="1">
                  <c:v>0.36744072161283725</c:v>
                </c:pt>
                <c:pt idx="2" formatCode="0.0%">
                  <c:v>0.28934026182429945</c:v>
                </c:pt>
                <c:pt idx="3">
                  <c:v>0.37608787806246241</c:v>
                </c:pt>
                <c:pt idx="4" formatCode="0.0%">
                  <c:v>0.18521620385620707</c:v>
                </c:pt>
                <c:pt idx="5">
                  <c:v>0.30069982410512713</c:v>
                </c:pt>
                <c:pt idx="6" formatCode="0.0%">
                  <c:v>0.2560158167066991</c:v>
                </c:pt>
                <c:pt idx="7">
                  <c:v>0.33342770722506621</c:v>
                </c:pt>
                <c:pt idx="8" formatCode="0.0%">
                  <c:v>0.27840005259763312</c:v>
                </c:pt>
                <c:pt idx="9">
                  <c:v>0.40518616991018541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7E2-4B67-B4CF-C684F8A71A7A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B84542"/>
            </a:solidFill>
          </c:spPr>
          <c:invertIfNegative val="0"/>
          <c:dLbls>
            <c:dLbl>
              <c:idx val="0"/>
              <c:layout>
                <c:manualLayout>
                  <c:x val="2.38156789281285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7E2-4B67-B4CF-C684F8A71A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4688191173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7E2-4B67-B4CF-C684F8A71A7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2.8910722123771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7E2-4B67-B4CF-C684F8A71A7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4360527988671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7E2-4B67-B4CF-C684F8A71A7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4284155561611135E-3"/>
                  <c:y val="-3.4190190161020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7E2-4B67-B4CF-C684F8A71A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Plan1!$D$2:$D$11</c:f>
              <c:numCache>
                <c:formatCode>###0.0%</c:formatCode>
                <c:ptCount val="10"/>
                <c:pt idx="0" formatCode="0.0%">
                  <c:v>0.11282420724463109</c:v>
                </c:pt>
                <c:pt idx="1">
                  <c:v>0.19593653332803038</c:v>
                </c:pt>
                <c:pt idx="2" formatCode="0.0%">
                  <c:v>0.15841391015731859</c:v>
                </c:pt>
                <c:pt idx="3">
                  <c:v>0.16056003075154013</c:v>
                </c:pt>
                <c:pt idx="4" formatCode="0.0%">
                  <c:v>0.16899360450901946</c:v>
                </c:pt>
                <c:pt idx="5">
                  <c:v>0.1785842405750416</c:v>
                </c:pt>
                <c:pt idx="6" formatCode="0.0%">
                  <c:v>0.21953758013029706</c:v>
                </c:pt>
                <c:pt idx="7">
                  <c:v>0.1907144424462609</c:v>
                </c:pt>
                <c:pt idx="8" formatCode="0.0%">
                  <c:v>0.17520901149621548</c:v>
                </c:pt>
                <c:pt idx="9">
                  <c:v>0.16566281694328702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7E2-4B67-B4CF-C684F8A71A7A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Sabe / Não respondeu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dLbl>
              <c:idx val="0"/>
              <c:layout>
                <c:manualLayout>
                  <c:x val="3.5597959295498733E-4"/>
                  <c:y val="-1.0201507664904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7E2-4B67-B4CF-C684F8A71A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7946537111669356E-3"/>
                  <c:y val="-4.8109408608515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7E2-4B67-B4CF-C684F8A71A7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010914501032204E-3"/>
                  <c:y val="-8.0282518700107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07E2-4B67-B4CF-C684F8A71A7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978356220099829E-3"/>
                  <c:y val="-2.3021121514731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7E2-4B67-B4CF-C684F8A71A7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152829492271847E-3"/>
                  <c:y val="-3.369161167884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07E2-4B67-B4CF-C684F8A71A7A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95299729608491E-3"/>
                  <c:y val="-2.023909911649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07E2-4B67-B4CF-C684F8A71A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Plan1!$E$2:$E$11</c:f>
              <c:numCache>
                <c:formatCode>###0.0%</c:formatCode>
                <c:ptCount val="10"/>
                <c:pt idx="0" formatCode="0.0%">
                  <c:v>3.4190875738062627E-2</c:v>
                </c:pt>
                <c:pt idx="1">
                  <c:v>4.2778413736437225E-2</c:v>
                </c:pt>
                <c:pt idx="2" formatCode="0.0%">
                  <c:v>5.5254548854323585E-2</c:v>
                </c:pt>
                <c:pt idx="3">
                  <c:v>8.1508344105884922E-2</c:v>
                </c:pt>
                <c:pt idx="4" formatCode="0.0%">
                  <c:v>8.7027411512544242E-2</c:v>
                </c:pt>
                <c:pt idx="5">
                  <c:v>4.3068129251799286E-2</c:v>
                </c:pt>
                <c:pt idx="6" formatCode="0.0%">
                  <c:v>0.12696945058227502</c:v>
                </c:pt>
                <c:pt idx="7">
                  <c:v>6.5285551564971872E-2</c:v>
                </c:pt>
                <c:pt idx="8" formatCode="0.0%">
                  <c:v>0.14451832073883752</c:v>
                </c:pt>
                <c:pt idx="9">
                  <c:v>3.9147946806764387E-2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07E2-4B67-B4CF-C684F8A71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89745432"/>
        <c:axId val="489930712"/>
        <c:axId val="0"/>
      </c:bar3DChart>
      <c:catAx>
        <c:axId val="48974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89930712"/>
        <c:crosses val="autoZero"/>
        <c:auto val="1"/>
        <c:lblAlgn val="ctr"/>
        <c:lblOffset val="100"/>
        <c:noMultiLvlLbl val="0"/>
      </c:catAx>
      <c:valAx>
        <c:axId val="4899307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8974543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pt-BR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0.44900000000000001</c:v>
                </c:pt>
                <c:pt idx="1">
                  <c:v>0.25900000000000001</c:v>
                </c:pt>
                <c:pt idx="2">
                  <c:v>0.182</c:v>
                </c:pt>
                <c:pt idx="3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31-421A-A26B-F223525BDA6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Plan1!$C$2:$C$5</c:f>
              <c:numCache>
                <c:formatCode>###0.0%</c:formatCode>
                <c:ptCount val="4"/>
                <c:pt idx="0">
                  <c:v>0.40223423709681294</c:v>
                </c:pt>
                <c:pt idx="1">
                  <c:v>0.36170721898308983</c:v>
                </c:pt>
                <c:pt idx="2">
                  <c:v>0.17857507640298731</c:v>
                </c:pt>
                <c:pt idx="3">
                  <c:v>5.7483467517109997E-2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31-421A-A26B-F223525BDA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89931496"/>
        <c:axId val="489931888"/>
      </c:barChart>
      <c:catAx>
        <c:axId val="489931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89931888"/>
        <c:crosses val="autoZero"/>
        <c:auto val="1"/>
        <c:lblAlgn val="ctr"/>
        <c:lblOffset val="100"/>
        <c:noMultiLvlLbl val="0"/>
      </c:catAx>
      <c:valAx>
        <c:axId val="48993188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899314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9A-4B40-A2F9-11DFFB76F5BC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9A-4B40-A2F9-11DFFB76F5BC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9A-4B40-A2F9-11DFFB76F5BC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89A-4B40-A2F9-11DFFB76F5B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60,4%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9A-4B40-A2F9-11DFFB76F5B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###0.0%</c:formatCode>
                <c:ptCount val="4"/>
                <c:pt idx="0">
                  <c:v>0.60321076305243182</c:v>
                </c:pt>
                <c:pt idx="1">
                  <c:v>0.27637185021133648</c:v>
                </c:pt>
                <c:pt idx="2">
                  <c:v>0.10305562825628678</c:v>
                </c:pt>
                <c:pt idx="3">
                  <c:v>1.7361758479940814E-2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89A-4B40-A2F9-11DFFB76F5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89933064"/>
        <c:axId val="489933456"/>
      </c:barChart>
      <c:catAx>
        <c:axId val="489933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89933456"/>
        <c:crosses val="autoZero"/>
        <c:auto val="1"/>
        <c:lblAlgn val="ctr"/>
        <c:lblOffset val="100"/>
        <c:noMultiLvlLbl val="0"/>
      </c:catAx>
      <c:valAx>
        <c:axId val="489933456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489933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66923E"/>
            </a:solidFill>
          </c:spPr>
          <c:invertIfNegative val="0"/>
          <c:dLbls>
            <c:dLbl>
              <c:idx val="0"/>
              <c:layout>
                <c:manualLayout>
                  <c:x val="5.1773310596905991E-3"/>
                  <c:y val="-1.238136564061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000022432598315E-3"/>
                  <c:y val="-1.8516461133948081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51405671966031E-4"/>
                  <c:y val="1.6727939319873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569757841939912E-3"/>
                  <c:y val="-5.7619860419549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91283342856895E-5"/>
                  <c:y val="1.5833850883599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6C5-4540-A5D8-AE2B159F28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Plan1!$B$2:$B$11</c:f>
              <c:numCache>
                <c:formatCode>###0.0%</c:formatCode>
                <c:ptCount val="10"/>
                <c:pt idx="0" formatCode="0.0%">
                  <c:v>0.71709952647655117</c:v>
                </c:pt>
                <c:pt idx="1">
                  <c:v>0.58339814895694297</c:v>
                </c:pt>
                <c:pt idx="2" formatCode="0.0%">
                  <c:v>0.69861702316885399</c:v>
                </c:pt>
                <c:pt idx="3">
                  <c:v>0.60473778930915822</c:v>
                </c:pt>
                <c:pt idx="4" formatCode="0.0%">
                  <c:v>0.80177577862586558</c:v>
                </c:pt>
                <c:pt idx="5">
                  <c:v>0.67519666326592254</c:v>
                </c:pt>
                <c:pt idx="6" formatCode="0.0%">
                  <c:v>0.71620462963581444</c:v>
                </c:pt>
                <c:pt idx="7">
                  <c:v>0.59903657870076099</c:v>
                </c:pt>
                <c:pt idx="8" formatCode="0.0%">
                  <c:v>0.6645629005873579</c:v>
                </c:pt>
                <c:pt idx="9">
                  <c:v>0.60722505222271772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6C5-4540-A5D8-AE2B159F284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2.6872536627958791E-3"/>
                  <c:y val="2.1294561547033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039811438545657E-3"/>
                  <c:y val="1.562483200791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7.6184613367185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388195378369899E-3"/>
                  <c:y val="-2.05490635720610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475333682634353E-4"/>
                  <c:y val="1.734757158129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6C5-4540-A5D8-AE2B159F28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Plan1!$C$2:$C$11</c:f>
              <c:numCache>
                <c:formatCode>###0.0%</c:formatCode>
                <c:ptCount val="10"/>
                <c:pt idx="0" formatCode="0.0%">
                  <c:v>0.24373985051219146</c:v>
                </c:pt>
                <c:pt idx="1">
                  <c:v>0.32000812981021814</c:v>
                </c:pt>
                <c:pt idx="2" formatCode="0.0%">
                  <c:v>0.23919939833667769</c:v>
                </c:pt>
                <c:pt idx="3">
                  <c:v>0.29275110352255301</c:v>
                </c:pt>
                <c:pt idx="4" formatCode="0.0%">
                  <c:v>0.14707860528787275</c:v>
                </c:pt>
                <c:pt idx="5">
                  <c:v>0.20288820484481479</c:v>
                </c:pt>
                <c:pt idx="6" formatCode="0.0%">
                  <c:v>0.19776225621432758</c:v>
                </c:pt>
                <c:pt idx="7">
                  <c:v>0.2530341892777821</c:v>
                </c:pt>
                <c:pt idx="8" formatCode="0.0%">
                  <c:v>0.28291230813416102</c:v>
                </c:pt>
                <c:pt idx="9">
                  <c:v>0.28877228063854121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6C5-4540-A5D8-AE2B159F2841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B84542"/>
            </a:solidFill>
          </c:spPr>
          <c:invertIfNegative val="0"/>
          <c:dLbls>
            <c:dLbl>
              <c:idx val="0"/>
              <c:layout>
                <c:manualLayout>
                  <c:x val="2.38156789281285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37407313836095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2.8910722123771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520724840155478E-3"/>
                  <c:y val="-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123339771854208E-3"/>
                  <c:y val="-3.4190190161020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6C5-4540-A5D8-AE2B159F28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Plan1!$D$2:$D$11</c:f>
              <c:numCache>
                <c:formatCode>###0.0%</c:formatCode>
                <c:ptCount val="10"/>
                <c:pt idx="0" formatCode="0.0%">
                  <c:v>3.6996698039392012E-2</c:v>
                </c:pt>
                <c:pt idx="1">
                  <c:v>8.5534759993260254E-2</c:v>
                </c:pt>
                <c:pt idx="2" formatCode="0.0%">
                  <c:v>4.1344863449361613E-2</c:v>
                </c:pt>
                <c:pt idx="3">
                  <c:v>8.7155961220929182E-2</c:v>
                </c:pt>
                <c:pt idx="4" formatCode="0.0%">
                  <c:v>3.226782870423571E-2</c:v>
                </c:pt>
                <c:pt idx="5">
                  <c:v>7.9788072989243661E-2</c:v>
                </c:pt>
                <c:pt idx="6" formatCode="0.0%">
                  <c:v>5.1692780141276477E-2</c:v>
                </c:pt>
                <c:pt idx="7">
                  <c:v>0.14153868306537232</c:v>
                </c:pt>
                <c:pt idx="8" formatCode="0.0%">
                  <c:v>4.1782066934644944E-2</c:v>
                </c:pt>
                <c:pt idx="9">
                  <c:v>6.3981435975826118E-2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6C5-4540-A5D8-AE2B159F2841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Sabe / Não respondeu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dLbl>
              <c:idx val="0"/>
              <c:layout>
                <c:manualLayout>
                  <c:x val="1.9127691568884904E-3"/>
                  <c:y val="-1.8367950009197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7946537111669356E-3"/>
                  <c:y val="-2.172065056744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828975831756006E-3"/>
                  <c:y val="-2.515692700811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72502684863304E-3"/>
                  <c:y val="-2.3680239232677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151603667227237E-3"/>
                  <c:y val="-2.3389025798480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3.473940605925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2.9394882050142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1.87058340319089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95299729608491E-3"/>
                  <c:y val="-2.023909911649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06C5-4540-A5D8-AE2B159F2841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1135956133115286E-3"/>
                  <c:y val="-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06C5-4540-A5D8-AE2B159F28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Plan1!$E$2:$E$11</c:f>
              <c:numCache>
                <c:formatCode>###0.0%</c:formatCode>
                <c:ptCount val="10"/>
                <c:pt idx="0" formatCode="0.0%">
                  <c:v>2.163924971865001E-3</c:v>
                </c:pt>
                <c:pt idx="1">
                  <c:v>1.1058961239576462E-2</c:v>
                </c:pt>
                <c:pt idx="2" formatCode="0.0%">
                  <c:v>2.0838715045106416E-2</c:v>
                </c:pt>
                <c:pt idx="3">
                  <c:v>1.5355145947356203E-2</c:v>
                </c:pt>
                <c:pt idx="4" formatCode="0.0%">
                  <c:v>1.8877787382025998E-2</c:v>
                </c:pt>
                <c:pt idx="5">
                  <c:v>4.2127058900017979E-2</c:v>
                </c:pt>
                <c:pt idx="6" formatCode="0.0%">
                  <c:v>3.4340334008581268E-2</c:v>
                </c:pt>
                <c:pt idx="7" formatCode="####.0%">
                  <c:v>6.3905489560842979E-3</c:v>
                </c:pt>
                <c:pt idx="8" formatCode="0.0%">
                  <c:v>1.074272434383617E-2</c:v>
                </c:pt>
                <c:pt idx="9">
                  <c:v>4.0021231162914263E-2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06C5-4540-A5D8-AE2B159F2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89934240"/>
        <c:axId val="488473168"/>
        <c:axId val="0"/>
      </c:bar3DChart>
      <c:catAx>
        <c:axId val="48993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88473168"/>
        <c:crosses val="autoZero"/>
        <c:auto val="1"/>
        <c:lblAlgn val="ctr"/>
        <c:lblOffset val="100"/>
        <c:noMultiLvlLbl val="0"/>
      </c:catAx>
      <c:valAx>
        <c:axId val="4884731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8993424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pt-BR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0.71</c:v>
                </c:pt>
                <c:pt idx="1">
                  <c:v>0.222</c:v>
                </c:pt>
                <c:pt idx="2">
                  <c:v>4.4999999999999998E-2</c:v>
                </c:pt>
                <c:pt idx="3">
                  <c:v>2.3E-2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D4-4AAA-B5F4-ED278045AE5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60,4%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BD4-4AAA-B5F4-ED278045AE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Plan1!$C$2:$C$5</c:f>
              <c:numCache>
                <c:formatCode>###0.0%</c:formatCode>
                <c:ptCount val="4"/>
                <c:pt idx="0">
                  <c:v>0.60321076305243182</c:v>
                </c:pt>
                <c:pt idx="1">
                  <c:v>0.27637185021133648</c:v>
                </c:pt>
                <c:pt idx="2">
                  <c:v>0.10305562825628678</c:v>
                </c:pt>
                <c:pt idx="3">
                  <c:v>1.7361758479940814E-2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D4-4AAA-B5F4-ED278045AE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88473952"/>
        <c:axId val="488474344"/>
      </c:barChart>
      <c:catAx>
        <c:axId val="488473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88474344"/>
        <c:crosses val="autoZero"/>
        <c:auto val="1"/>
        <c:lblAlgn val="ctr"/>
        <c:lblOffset val="100"/>
        <c:noMultiLvlLbl val="0"/>
      </c:catAx>
      <c:valAx>
        <c:axId val="4884743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884739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A9-4432-A3C5-B8DD50F8CDDA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A9-4432-A3C5-B8DD50F8CDDA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A9-4432-A3C5-B8DD50F8CDDA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A9-4432-A3C5-B8DD50F8CDD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38,9%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BA9-4432-A3C5-B8DD50F8CDD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###0.0%</c:formatCode>
                <c:ptCount val="4"/>
                <c:pt idx="0">
                  <c:v>0.38788269687611382</c:v>
                </c:pt>
                <c:pt idx="1">
                  <c:v>0.37256360275077327</c:v>
                </c:pt>
                <c:pt idx="2">
                  <c:v>0.21102141225251464</c:v>
                </c:pt>
                <c:pt idx="3">
                  <c:v>2.853228812059443E-2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BA9-4432-A3C5-B8DD50F8CD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88474736"/>
        <c:axId val="488475128"/>
      </c:barChart>
      <c:catAx>
        <c:axId val="488474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88475128"/>
        <c:crosses val="autoZero"/>
        <c:auto val="1"/>
        <c:lblAlgn val="ctr"/>
        <c:lblOffset val="100"/>
        <c:noMultiLvlLbl val="0"/>
      </c:catAx>
      <c:valAx>
        <c:axId val="488475128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488474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349682897448341E-2"/>
          <c:y val="0.16911838855511782"/>
          <c:w val="0.90552554122933826"/>
          <c:h val="0.801034500440121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Cursos</c:v>
                </c:pt>
              </c:strCache>
            </c:strRef>
          </c:tx>
          <c:spPr>
            <a:solidFill>
              <a:srgbClr val="EA9F3A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Plan1!$B$2:$B$3</c:f>
              <c:numCache>
                <c:formatCode>0.0%</c:formatCode>
                <c:ptCount val="2"/>
                <c:pt idx="0">
                  <c:v>0.25569453768969375</c:v>
                </c:pt>
                <c:pt idx="1">
                  <c:v>0.40650691258521748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EF-4CDE-B82B-D3055892CBA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Palestras, seminários ou oficinas</c:v>
                </c:pt>
              </c:strCache>
            </c:strRef>
          </c:tx>
          <c:spPr>
            <a:solidFill>
              <a:srgbClr val="B34A3F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Plan1!$C$2:$C$3</c:f>
              <c:numCache>
                <c:formatCode>0.0%</c:formatCode>
                <c:ptCount val="2"/>
                <c:pt idx="0">
                  <c:v>0.2998610751509756</c:v>
                </c:pt>
                <c:pt idx="1">
                  <c:v>0.41997084508507271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EF-4CDE-B82B-D3055892CBA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Consultoria</c:v>
                </c:pt>
              </c:strCache>
            </c:strRef>
          </c:tx>
          <c:spPr>
            <a:solidFill>
              <a:srgbClr val="688598"/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DEF-4CDE-B82B-D3055892CBA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DEF-4CDE-B82B-D3055892CB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Plan1!$D$2:$D$3</c:f>
              <c:numCache>
                <c:formatCode>0.0%</c:formatCode>
                <c:ptCount val="2"/>
                <c:pt idx="0">
                  <c:v>0.16313568147743901</c:v>
                </c:pt>
                <c:pt idx="1">
                  <c:v>0.28728499601523766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EF-4CDE-B82B-D3055892CBA5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Feiras ou eventos do Sebrae</c:v>
                </c:pt>
              </c:strCache>
            </c:strRef>
          </c:tx>
          <c:spPr>
            <a:solidFill>
              <a:srgbClr val="41774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17746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DEF-4CDE-B82B-D3055892CBA5}"/>
              </c:ext>
            </c:extLst>
          </c:dPt>
          <c:dPt>
            <c:idx val="1"/>
            <c:invertIfNegative val="0"/>
            <c:bubble3D val="0"/>
            <c:spPr>
              <a:solidFill>
                <a:srgbClr val="417746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DEF-4CDE-B82B-D3055892CB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Plan1!$E$2:$E$3</c:f>
              <c:numCache>
                <c:formatCode>0.0%</c:formatCode>
                <c:ptCount val="2"/>
                <c:pt idx="0">
                  <c:v>9.4274733327467053E-2</c:v>
                </c:pt>
                <c:pt idx="1">
                  <c:v>0.20154138971705829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DEF-4CDE-B82B-D3055892CBA5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Orientação e/ou materiais informativos</c:v>
                </c:pt>
              </c:strCache>
            </c:strRef>
          </c:tx>
          <c:spPr>
            <a:solidFill>
              <a:srgbClr val="89596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95967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DEF-4CDE-B82B-D3055892CBA5}"/>
              </c:ext>
            </c:extLst>
          </c:dPt>
          <c:dPt>
            <c:idx val="1"/>
            <c:invertIfNegative val="0"/>
            <c:bubble3D val="0"/>
            <c:spPr>
              <a:solidFill>
                <a:srgbClr val="895967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DEF-4CDE-B82B-D3055892CB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Plan1!$F$2:$F$3</c:f>
              <c:numCache>
                <c:formatCode>0.0%</c:formatCode>
                <c:ptCount val="2"/>
                <c:pt idx="0">
                  <c:v>0.44923949014576581</c:v>
                </c:pt>
                <c:pt idx="1">
                  <c:v>0.57349127552272439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DEF-4CDE-B82B-D3055892CB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429373880"/>
        <c:axId val="429374272"/>
      </c:barChart>
      <c:catAx>
        <c:axId val="429373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pt-BR"/>
          </a:p>
        </c:txPr>
        <c:crossAx val="429374272"/>
        <c:crosses val="autoZero"/>
        <c:auto val="1"/>
        <c:lblAlgn val="ctr"/>
        <c:lblOffset val="100"/>
        <c:noMultiLvlLbl val="0"/>
      </c:catAx>
      <c:valAx>
        <c:axId val="42937427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4293738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9.906306706662228E-4"/>
          <c:w val="1"/>
          <c:h val="0.13794129712083272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66923E"/>
            </a:solidFill>
          </c:spPr>
          <c:invertIfNegative val="0"/>
          <c:dLbls>
            <c:dLbl>
              <c:idx val="0"/>
              <c:layout>
                <c:manualLayout>
                  <c:x val="5.1773310596905991E-3"/>
                  <c:y val="-1.238136564061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34E-47C4-B797-254E6583485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597590463804637E-2"/>
                  <c:y val="-5.3630152205310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4E-47C4-B797-254E6583485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922299054041715E-3"/>
                  <c:y val="1.67331134427686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34E-47C4-B797-254E6583485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554621381938031E-2"/>
                  <c:y val="-8.4343406288190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34E-47C4-B797-254E6583485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91283342856895E-5"/>
                  <c:y val="1.5833850883599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34E-47C4-B797-254E658348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 </c:v>
                </c:pt>
                <c:pt idx="2">
                  <c:v>Norte </c:v>
                </c:pt>
                <c:pt idx="3">
                  <c:v>Sudeste </c:v>
                </c:pt>
                <c:pt idx="4">
                  <c:v>Sul </c:v>
                </c:pt>
              </c:strCache>
            </c:strRef>
          </c:cat>
          <c:val>
            <c:numRef>
              <c:f>Plan1!$B$2:$B$6</c:f>
              <c:numCache>
                <c:formatCode>###0.0%</c:formatCode>
                <c:ptCount val="5"/>
                <c:pt idx="0">
                  <c:v>0.44418865066293606</c:v>
                </c:pt>
                <c:pt idx="1">
                  <c:v>0.40069886916831232</c:v>
                </c:pt>
                <c:pt idx="2">
                  <c:v>0.53188737389057739</c:v>
                </c:pt>
                <c:pt idx="3">
                  <c:v>0.3353867692154473</c:v>
                </c:pt>
                <c:pt idx="4">
                  <c:v>0.39601745894423229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34E-47C4-B797-254E6583485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-3.5399962667492274E-3"/>
                  <c:y val="2.129453740112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34E-47C4-B797-254E6583485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039811438545657E-3"/>
                  <c:y val="1.562483200791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34E-47C4-B797-254E6583485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7.6184613367185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34E-47C4-B797-254E6583485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79658078753983E-2"/>
                  <c:y val="-4.727150369536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34E-47C4-B797-254E6583485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475333682634353E-4"/>
                  <c:y val="1.734757158129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34E-47C4-B797-254E658348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 </c:v>
                </c:pt>
                <c:pt idx="2">
                  <c:v>Norte </c:v>
                </c:pt>
                <c:pt idx="3">
                  <c:v>Sudeste </c:v>
                </c:pt>
                <c:pt idx="4">
                  <c:v>Sul </c:v>
                </c:pt>
              </c:strCache>
            </c:strRef>
          </c:cat>
          <c:val>
            <c:numRef>
              <c:f>Plan1!$C$2:$C$6</c:f>
              <c:numCache>
                <c:formatCode>###0.0%</c:formatCode>
                <c:ptCount val="5"/>
                <c:pt idx="0">
                  <c:v>0.33184155450853892</c:v>
                </c:pt>
                <c:pt idx="1">
                  <c:v>0.4069759178969346</c:v>
                </c:pt>
                <c:pt idx="2">
                  <c:v>0.30404755226719776</c:v>
                </c:pt>
                <c:pt idx="3">
                  <c:v>0.36043812794428864</c:v>
                </c:pt>
                <c:pt idx="4">
                  <c:v>0.40942725509050321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34E-47C4-B797-254E6583485C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B84542"/>
            </a:solidFill>
          </c:spPr>
          <c:invertIfNegative val="0"/>
          <c:dLbls>
            <c:dLbl>
              <c:idx val="0"/>
              <c:layout>
                <c:manualLayout>
                  <c:x val="2.38156789281285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34E-47C4-B797-254E6583485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828418144203608E-2"/>
                  <c:y val="-2.16658555745636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34E-47C4-B797-254E6583485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2.8910722123771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34E-47C4-B797-254E6583485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4360527988671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34E-47C4-B797-254E6583485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123339771854208E-3"/>
                  <c:y val="-3.4190190161020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F34E-47C4-B797-254E658348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 </c:v>
                </c:pt>
                <c:pt idx="2">
                  <c:v>Norte </c:v>
                </c:pt>
                <c:pt idx="3">
                  <c:v>Sudeste </c:v>
                </c:pt>
                <c:pt idx="4">
                  <c:v>Sul </c:v>
                </c:pt>
              </c:strCache>
            </c:strRef>
          </c:cat>
          <c:val>
            <c:numRef>
              <c:f>Plan1!$D$2:$D$6</c:f>
              <c:numCache>
                <c:formatCode>###0.0%</c:formatCode>
                <c:ptCount val="5"/>
                <c:pt idx="0">
                  <c:v>0.20902025129420218</c:v>
                </c:pt>
                <c:pt idx="1">
                  <c:v>0.17708667640247891</c:v>
                </c:pt>
                <c:pt idx="2">
                  <c:v>0.12193801494220499</c:v>
                </c:pt>
                <c:pt idx="3">
                  <c:v>0.2717139840302264</c:v>
                </c:pt>
                <c:pt idx="4">
                  <c:v>0.1519524484815559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34E-47C4-B797-254E6583485C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Sabe / Não respondeu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dLbl>
              <c:idx val="0"/>
              <c:layout>
                <c:manualLayout>
                  <c:x val="1.9127691568884904E-3"/>
                  <c:y val="-1.8367950009197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F34E-47C4-B797-254E6583485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692287241045189E-2"/>
                  <c:y val="-1.6376209493104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34E-47C4-B797-254E6583485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1216921843518885E-4"/>
                  <c:y val="-3.3863396898552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F34E-47C4-B797-254E6583485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620443574337586E-3"/>
                  <c:y val="-3.0748823607412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F34E-47C4-B797-254E6583485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039927495544705E-3"/>
                  <c:y val="-3.4940114180861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F34E-47C4-B797-254E6583485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95299729608491E-3"/>
                  <c:y val="-2.023909911649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F34E-47C4-B797-254E658348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 </c:v>
                </c:pt>
                <c:pt idx="2">
                  <c:v>Norte </c:v>
                </c:pt>
                <c:pt idx="3">
                  <c:v>Sudeste </c:v>
                </c:pt>
                <c:pt idx="4">
                  <c:v>Sul </c:v>
                </c:pt>
              </c:strCache>
            </c:strRef>
          </c:cat>
          <c:val>
            <c:numRef>
              <c:f>Plan1!$E$2:$E$6</c:f>
              <c:numCache>
                <c:formatCode>###0.0%</c:formatCode>
                <c:ptCount val="5"/>
                <c:pt idx="0">
                  <c:v>1.4949543534321137E-2</c:v>
                </c:pt>
                <c:pt idx="1">
                  <c:v>1.5238536532270294E-2</c:v>
                </c:pt>
                <c:pt idx="2">
                  <c:v>4.2127058900017979E-2</c:v>
                </c:pt>
                <c:pt idx="3">
                  <c:v>3.2461118810037853E-2</c:v>
                </c:pt>
                <c:pt idx="4">
                  <c:v>4.2602837483707662E-2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F34E-47C4-B797-254E65834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88475912"/>
        <c:axId val="488476304"/>
        <c:axId val="0"/>
      </c:bar3DChart>
      <c:catAx>
        <c:axId val="48847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488476304"/>
        <c:crosses val="autoZero"/>
        <c:auto val="1"/>
        <c:lblAlgn val="ctr"/>
        <c:lblOffset val="100"/>
        <c:noMultiLvlLbl val="0"/>
      </c:catAx>
      <c:valAx>
        <c:axId val="4884763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8847591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pt-BR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8E-49AB-B131-85AB6CF594C1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8E-49AB-B131-85AB6CF594C1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8E-49AB-B131-85AB6CF594C1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D8E-49AB-B131-85AB6CF594C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37,7%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D8E-49AB-B131-85AB6CF594C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###0.0%</c:formatCode>
                <c:ptCount val="4"/>
                <c:pt idx="0">
                  <c:v>0.37554622885290562</c:v>
                </c:pt>
                <c:pt idx="1">
                  <c:v>0.37270075811808867</c:v>
                </c:pt>
                <c:pt idx="2">
                  <c:v>0.20509901307242739</c:v>
                </c:pt>
                <c:pt idx="3">
                  <c:v>4.6653999956574738E-2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D8E-49AB-B131-85AB6CF594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0688304"/>
        <c:axId val="490688696"/>
      </c:barChart>
      <c:catAx>
        <c:axId val="490688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90688696"/>
        <c:crosses val="autoZero"/>
        <c:auto val="1"/>
        <c:lblAlgn val="ctr"/>
        <c:lblOffset val="100"/>
        <c:noMultiLvlLbl val="0"/>
      </c:catAx>
      <c:valAx>
        <c:axId val="490688696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49068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66923E"/>
            </a:solidFill>
          </c:spPr>
          <c:invertIfNegative val="0"/>
          <c:dLbls>
            <c:dLbl>
              <c:idx val="0"/>
              <c:layout>
                <c:manualLayout>
                  <c:x val="-1.1782975064832636E-3"/>
                  <c:y val="-1.807079679318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0262463329900287E-4"/>
                  <c:y val="-2.5183133773666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922381997595866E-3"/>
                  <c:y val="1.673201185531356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0211998466636841E-3"/>
                  <c:y val="-5.5896567048105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91283342856895E-5"/>
                  <c:y val="1.5833850883599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3EE-4DF1-AFD9-EB7749CDDAE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Plan1!$B$2:$B$11</c:f>
              <c:numCache>
                <c:formatCode>###0.0%</c:formatCode>
                <c:ptCount val="10"/>
                <c:pt idx="0" formatCode="0.0%">
                  <c:v>0.45017346756588078</c:v>
                </c:pt>
                <c:pt idx="1">
                  <c:v>0.41677027971118058</c:v>
                </c:pt>
                <c:pt idx="2" formatCode="0.0%">
                  <c:v>0.46464349035778291</c:v>
                </c:pt>
                <c:pt idx="3">
                  <c:v>0.40593425591083998</c:v>
                </c:pt>
                <c:pt idx="4" formatCode="0.0%">
                  <c:v>0.65648325023781784</c:v>
                </c:pt>
                <c:pt idx="5">
                  <c:v>0.5687968828576776</c:v>
                </c:pt>
                <c:pt idx="6" formatCode="0.0%">
                  <c:v>0.50252539193643153</c:v>
                </c:pt>
                <c:pt idx="7">
                  <c:v>0.32789593552202878</c:v>
                </c:pt>
                <c:pt idx="8" formatCode="0.0%">
                  <c:v>0.44188663166892639</c:v>
                </c:pt>
                <c:pt idx="9">
                  <c:v>0.35436556170853462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EE-4DF1-AFD9-EB7749CDDAE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-3.54002207962879E-3"/>
                  <c:y val="2.9828226971196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039811438545657E-3"/>
                  <c:y val="1.562483200791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7.6184613367185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5351427418975471E-3"/>
                  <c:y val="-4.7272973253868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475333682634353E-4"/>
                  <c:y val="1.734757158129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3EE-4DF1-AFD9-EB7749CDDAE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Plan1!$C$2:$C$11</c:f>
              <c:numCache>
                <c:formatCode>###0.0%</c:formatCode>
                <c:ptCount val="10"/>
                <c:pt idx="0" formatCode="0.0%">
                  <c:v>0.26915752240677659</c:v>
                </c:pt>
                <c:pt idx="1">
                  <c:v>0.31561630516986006</c:v>
                </c:pt>
                <c:pt idx="2" formatCode="0.0%">
                  <c:v>0.36164874406594544</c:v>
                </c:pt>
                <c:pt idx="3">
                  <c:v>0.39199621338417523</c:v>
                </c:pt>
                <c:pt idx="4" formatCode="0.0%">
                  <c:v>0.20152438941607229</c:v>
                </c:pt>
                <c:pt idx="5">
                  <c:v>0.2724494779081903</c:v>
                </c:pt>
                <c:pt idx="6" formatCode="0.0%">
                  <c:v>0.24685818890153208</c:v>
                </c:pt>
                <c:pt idx="7">
                  <c:v>0.3728278336185693</c:v>
                </c:pt>
                <c:pt idx="8" formatCode="0.0%">
                  <c:v>0.20350552915953135</c:v>
                </c:pt>
                <c:pt idx="9">
                  <c:v>0.42296857828003531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3EE-4DF1-AFD9-EB7749CDDAE8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B84542"/>
            </a:solidFill>
          </c:spPr>
          <c:invertIfNegative val="0"/>
          <c:dLbls>
            <c:dLbl>
              <c:idx val="0"/>
              <c:layout>
                <c:manualLayout>
                  <c:x val="2.38156789281285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614269085216758E-4"/>
                  <c:y val="1.4223106034813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2.8910722123771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914649123070408E-3"/>
                  <c:y val="2.2757328038820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123339771854208E-3"/>
                  <c:y val="-3.4190190161020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E3EE-4DF1-AFD9-EB7749CDDAE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Plan1!$D$2:$D$11</c:f>
              <c:numCache>
                <c:formatCode>###0.0%</c:formatCode>
                <c:ptCount val="10"/>
                <c:pt idx="0" formatCode="0.0%">
                  <c:v>0.25554871066534113</c:v>
                </c:pt>
                <c:pt idx="1">
                  <c:v>0.22126948747961539</c:v>
                </c:pt>
                <c:pt idx="2" formatCode="0.0%">
                  <c:v>0.12697832520842092</c:v>
                </c:pt>
                <c:pt idx="3">
                  <c:v>0.18023000797154404</c:v>
                </c:pt>
                <c:pt idx="4" formatCode="0.0%">
                  <c:v>8.6714556541389737E-2</c:v>
                </c:pt>
                <c:pt idx="5">
                  <c:v>0.11662658033411258</c:v>
                </c:pt>
                <c:pt idx="6" formatCode="0.0%">
                  <c:v>0.18664560669565053</c:v>
                </c:pt>
                <c:pt idx="7">
                  <c:v>0.23634358313290854</c:v>
                </c:pt>
                <c:pt idx="8" formatCode="0.0%">
                  <c:v>0.16276591366167886</c:v>
                </c:pt>
                <c:pt idx="9">
                  <c:v>0.17990484387970659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3EE-4DF1-AFD9-EB7749CDDAE8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Sabe / Não respondeu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dLbl>
              <c:idx val="0"/>
              <c:layout>
                <c:manualLayout>
                  <c:x val="3.2391295862021336E-4"/>
                  <c:y val="-2.690225279628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031169709872078E-3"/>
                  <c:y val="-3.6288978643949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7674332481576128E-4"/>
                  <c:y val="-3.3863396898552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046932723190916E-3"/>
                  <c:y val="-2.5059491597707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041178607782903E-3"/>
                  <c:y val="-3.7784780185714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889125432509501E-3"/>
                  <c:y val="-3.4135992058230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3556501730038005E-3"/>
                  <c:y val="-4.2669990072787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4.2669990072787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952403686877633E-3"/>
                  <c:y val="-9.1355664782766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E3EE-4DF1-AFD9-EB7749CDDAE8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3556501730036834E-3"/>
                  <c:y val="-3.6980658063082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E3EE-4DF1-AFD9-EB7749CDDAE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Plan1!$E$2:$E$11</c:f>
              <c:numCache>
                <c:formatCode>###0.0%</c:formatCode>
                <c:ptCount val="10"/>
                <c:pt idx="0" formatCode="0.0%">
                  <c:v>2.5120299362001157E-2</c:v>
                </c:pt>
                <c:pt idx="1">
                  <c:v>4.6343927639342287E-2</c:v>
                </c:pt>
                <c:pt idx="2" formatCode="0.0%">
                  <c:v>4.6729440367850622E-2</c:v>
                </c:pt>
                <c:pt idx="3">
                  <c:v>2.1839522733437221E-2</c:v>
                </c:pt>
                <c:pt idx="4" formatCode="0.0%">
                  <c:v>5.5277803804720638E-2</c:v>
                </c:pt>
                <c:pt idx="5">
                  <c:v>4.2127058900017979E-2</c:v>
                </c:pt>
                <c:pt idx="6" formatCode="0.0%">
                  <c:v>6.397081246638503E-2</c:v>
                </c:pt>
                <c:pt idx="7">
                  <c:v>6.2932647726493277E-2</c:v>
                </c:pt>
                <c:pt idx="8" formatCode="0.0%">
                  <c:v>0.19184192550986315</c:v>
                </c:pt>
                <c:pt idx="9">
                  <c:v>4.2761016131722632E-2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E3EE-4DF1-AFD9-EB7749CDD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90689480"/>
        <c:axId val="490689872"/>
        <c:axId val="0"/>
      </c:bar3DChart>
      <c:catAx>
        <c:axId val="490689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90689872"/>
        <c:crosses val="autoZero"/>
        <c:auto val="1"/>
        <c:lblAlgn val="ctr"/>
        <c:lblOffset val="100"/>
        <c:noMultiLvlLbl val="0"/>
      </c:catAx>
      <c:valAx>
        <c:axId val="4906898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9068948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pt-BR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0.49</c:v>
                </c:pt>
                <c:pt idx="1">
                  <c:v>0.26200000000000001</c:v>
                </c:pt>
                <c:pt idx="2">
                  <c:v>0.17199999999999999</c:v>
                </c:pt>
                <c:pt idx="3">
                  <c:v>7.6999999999999999E-2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29-4C42-A44A-3F4E2651291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37,7%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D29-4C42-A44A-3F4E2651291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Plan1!$C$2:$C$5</c:f>
              <c:numCache>
                <c:formatCode>###0.0%</c:formatCode>
                <c:ptCount val="4"/>
                <c:pt idx="0">
                  <c:v>0.376</c:v>
                </c:pt>
                <c:pt idx="1">
                  <c:v>0.373</c:v>
                </c:pt>
                <c:pt idx="2">
                  <c:v>0.20499999999999999</c:v>
                </c:pt>
                <c:pt idx="3">
                  <c:v>4.7E-2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29-4C42-A44A-3F4E265129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90690656"/>
        <c:axId val="490691048"/>
      </c:barChart>
      <c:catAx>
        <c:axId val="490690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90691048"/>
        <c:crosses val="autoZero"/>
        <c:auto val="1"/>
        <c:lblAlgn val="ctr"/>
        <c:lblOffset val="100"/>
        <c:noMultiLvlLbl val="0"/>
      </c:catAx>
      <c:valAx>
        <c:axId val="4906910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906906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F2-43BB-852B-F604A0E1D8BB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F2-43BB-852B-F604A0E1D8BB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F2-43BB-852B-F604A0E1D8BB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F2-43BB-852B-F604A0E1D8B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63,1%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7F2-43BB-852B-F604A0E1D8B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###0.0%</c:formatCode>
                <c:ptCount val="4"/>
                <c:pt idx="0">
                  <c:v>0.63163862195159015</c:v>
                </c:pt>
                <c:pt idx="1">
                  <c:v>0.26482457607719129</c:v>
                </c:pt>
                <c:pt idx="2">
                  <c:v>9.1996464495166366E-2</c:v>
                </c:pt>
                <c:pt idx="3">
                  <c:v>1.154033747604047E-2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7F2-43BB-852B-F604A0E1D8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0691832"/>
        <c:axId val="492021672"/>
      </c:barChart>
      <c:catAx>
        <c:axId val="490691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92021672"/>
        <c:crosses val="autoZero"/>
        <c:auto val="1"/>
        <c:lblAlgn val="ctr"/>
        <c:lblOffset val="100"/>
        <c:noMultiLvlLbl val="0"/>
      </c:catAx>
      <c:valAx>
        <c:axId val="492021672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490691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66923E"/>
            </a:solidFill>
          </c:spPr>
          <c:invertIfNegative val="0"/>
          <c:dLbls>
            <c:dLbl>
              <c:idx val="0"/>
              <c:layout>
                <c:manualLayout>
                  <c:x val="5.1773310596905991E-3"/>
                  <c:y val="-1.238136564061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74490731188598E-3"/>
                  <c:y val="-1.0893868129953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427508054660593E-3"/>
                  <c:y val="2.9326713700897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1786289618613805E-4"/>
                  <c:y val="-8.4343698284121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91283342856895E-5"/>
                  <c:y val="1.5833850883599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896-4E4C-B8CD-B523CA833C4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Plan1!$B$2:$B$11</c:f>
              <c:numCache>
                <c:formatCode>###0.0%</c:formatCode>
                <c:ptCount val="10"/>
                <c:pt idx="0" formatCode="0.0%">
                  <c:v>0.64522418471759224</c:v>
                </c:pt>
                <c:pt idx="1">
                  <c:v>0.6159034788905271</c:v>
                </c:pt>
                <c:pt idx="2" formatCode="0.0%">
                  <c:v>0.70028082971322858</c:v>
                </c:pt>
                <c:pt idx="3">
                  <c:v>0.62216199703634611</c:v>
                </c:pt>
                <c:pt idx="4" formatCode="0.0%">
                  <c:v>0.75189040700864485</c:v>
                </c:pt>
                <c:pt idx="5">
                  <c:v>0.68668987243814783</c:v>
                </c:pt>
                <c:pt idx="6" formatCode="0.0%">
                  <c:v>0.62285255396021022</c:v>
                </c:pt>
                <c:pt idx="7">
                  <c:v>0.64918055112500428</c:v>
                </c:pt>
                <c:pt idx="8" formatCode="0.0%">
                  <c:v>0.64007614385832678</c:v>
                </c:pt>
                <c:pt idx="9">
                  <c:v>0.58655074273759811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896-4E4C-B8CD-B523CA833C4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-3.905816020442173E-4"/>
                  <c:y val="2.1294530093197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4545546526576417E-4"/>
                  <c:y val="3.2217359115059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7.6184613367185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181793292808736E-3"/>
                  <c:y val="8.037191882240222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475333682634353E-4"/>
                  <c:y val="1.734757158129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896-4E4C-B8CD-B523CA833C4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Plan1!$C$2:$C$11</c:f>
              <c:numCache>
                <c:formatCode>###0.0%</c:formatCode>
                <c:ptCount val="10"/>
                <c:pt idx="0" formatCode="0.0%">
                  <c:v>0.25404785891077641</c:v>
                </c:pt>
                <c:pt idx="1">
                  <c:v>0.30501689259223164</c:v>
                </c:pt>
                <c:pt idx="2" formatCode="0.0%">
                  <c:v>0.21491439909027077</c:v>
                </c:pt>
                <c:pt idx="3">
                  <c:v>0.29160731357648151</c:v>
                </c:pt>
                <c:pt idx="4" formatCode="0.0%">
                  <c:v>0.18879240235385888</c:v>
                </c:pt>
                <c:pt idx="5">
                  <c:v>0.24501499060816134</c:v>
                </c:pt>
                <c:pt idx="6" formatCode="0.0%">
                  <c:v>0.29737254120393997</c:v>
                </c:pt>
                <c:pt idx="7">
                  <c:v>0.22990383005693857</c:v>
                </c:pt>
                <c:pt idx="8" formatCode="0.0%">
                  <c:v>0.2579521496220944</c:v>
                </c:pt>
                <c:pt idx="9">
                  <c:v>0.30483208434789044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896-4E4C-B8CD-B523CA833C44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B84542"/>
            </a:solidFill>
          </c:spPr>
          <c:invertIfNegative val="0"/>
          <c:dLbls>
            <c:dLbl>
              <c:idx val="0"/>
              <c:layout>
                <c:manualLayout>
                  <c:x val="2.38156789281285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828418144203608E-2"/>
                  <c:y val="-2.16658555745636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2.8910722123771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4360527988671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866266843366611E-3"/>
                  <c:y val="-3.41912725372354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C896-4E4C-B8CD-B523CA833C4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Plan1!$D$2:$D$11</c:f>
              <c:numCache>
                <c:formatCode>###0.0%</c:formatCode>
                <c:ptCount val="10"/>
                <c:pt idx="0" formatCode="0.0%">
                  <c:v>7.768328573064158E-2</c:v>
                </c:pt>
                <c:pt idx="1">
                  <c:v>6.9339089381288938E-2</c:v>
                </c:pt>
                <c:pt idx="2" formatCode="0.0%">
                  <c:v>6.7530516511683014E-2</c:v>
                </c:pt>
                <c:pt idx="3">
                  <c:v>7.1675936595622561E-2</c:v>
                </c:pt>
                <c:pt idx="4" formatCode="0.0%">
                  <c:v>3.887876067843609E-2</c:v>
                </c:pt>
                <c:pt idx="5">
                  <c:v>6.0210348843916586E-2</c:v>
                </c:pt>
                <c:pt idx="6" formatCode="0.0%">
                  <c:v>5.1885157561672009E-2</c:v>
                </c:pt>
                <c:pt idx="7">
                  <c:v>0.11363147652452382</c:v>
                </c:pt>
                <c:pt idx="8" formatCode="0.0%">
                  <c:v>8.971939045592206E-2</c:v>
                </c:pt>
                <c:pt idx="9">
                  <c:v>8.6969826271591971E-2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896-4E4C-B8CD-B523CA833C44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Sabe / Não respondeu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dLbl>
              <c:idx val="0"/>
              <c:layout>
                <c:manualLayout>
                  <c:x val="3.3800807846747188E-4"/>
                  <c:y val="-2.9429709955578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449852794133985E-3"/>
                  <c:y val="-2.467250239526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26294499023918E-4"/>
                  <c:y val="-2.8015634526609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770842922214991E-3"/>
                  <c:y val="-2.7191228987022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152667560747219E-3"/>
                  <c:y val="-2.9013152164445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7241774723443429E-3"/>
                  <c:y val="-2.48891647069070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5747258241147809E-3"/>
                  <c:y val="-3.0419824057137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7241774723443429E-3"/>
                  <c:y val="-2.21237261562581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95299729608491E-3"/>
                  <c:y val="-2.023909911649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C896-4E4C-B8CD-B523CA833C4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5747258241147809E-3"/>
                  <c:y val="-3.041982405713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C896-4E4C-B8CD-B523CA833C4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Plan1!$E$2:$E$11</c:f>
              <c:numCache>
                <c:formatCode>####.0%</c:formatCode>
                <c:ptCount val="10"/>
                <c:pt idx="0" formatCode="0.0%">
                  <c:v>2.304467064099185E-2</c:v>
                </c:pt>
                <c:pt idx="1">
                  <c:v>9.7405391359517857E-3</c:v>
                </c:pt>
                <c:pt idx="2" formatCode="0.0%">
                  <c:v>1.7274254684823499E-2</c:v>
                </c:pt>
                <c:pt idx="3" formatCode="###0.0%">
                  <c:v>1.4554752791550139E-2</c:v>
                </c:pt>
                <c:pt idx="4" formatCode="0.0%">
                  <c:v>2.0438429959059947E-2</c:v>
                </c:pt>
                <c:pt idx="5">
                  <c:v>8.0847881097802117E-3</c:v>
                </c:pt>
                <c:pt idx="6" formatCode="0.0%">
                  <c:v>2.7889747274176879E-2</c:v>
                </c:pt>
                <c:pt idx="7">
                  <c:v>7.2841422935316603E-3</c:v>
                </c:pt>
                <c:pt idx="8" formatCode="0.0%">
                  <c:v>1.2252316063659363E-2</c:v>
                </c:pt>
                <c:pt idx="9" formatCode="###0.0%">
                  <c:v>2.1647346642923303E-2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C896-4E4C-B8CD-B523CA833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92022456"/>
        <c:axId val="492022848"/>
        <c:axId val="0"/>
      </c:bar3DChart>
      <c:catAx>
        <c:axId val="49202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92022848"/>
        <c:crosses val="autoZero"/>
        <c:auto val="1"/>
        <c:lblAlgn val="ctr"/>
        <c:lblOffset val="100"/>
        <c:noMultiLvlLbl val="0"/>
      </c:catAx>
      <c:valAx>
        <c:axId val="4920228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9202245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pt-BR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0.65</c:v>
                </c:pt>
                <c:pt idx="1">
                  <c:v>0.26500000000000001</c:v>
                </c:pt>
                <c:pt idx="2">
                  <c:v>6.3E-2</c:v>
                </c:pt>
                <c:pt idx="3">
                  <c:v>2.1999999999999999E-2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AC-4500-B133-819ECAF4028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63,1%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6AC-4500-B133-819ECAF402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Plan1!$C$2:$C$5</c:f>
              <c:numCache>
                <c:formatCode>###0.0%</c:formatCode>
                <c:ptCount val="4"/>
                <c:pt idx="0">
                  <c:v>0.63163862195159015</c:v>
                </c:pt>
                <c:pt idx="1">
                  <c:v>0.26482457607719129</c:v>
                </c:pt>
                <c:pt idx="2">
                  <c:v>9.1996464495166366E-2</c:v>
                </c:pt>
                <c:pt idx="3">
                  <c:v>1.154033747604047E-2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AC-4500-B133-819ECAF402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92023632"/>
        <c:axId val="492024024"/>
      </c:barChart>
      <c:catAx>
        <c:axId val="492023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92024024"/>
        <c:crosses val="autoZero"/>
        <c:auto val="1"/>
        <c:lblAlgn val="ctr"/>
        <c:lblOffset val="100"/>
        <c:noMultiLvlLbl val="0"/>
      </c:catAx>
      <c:valAx>
        <c:axId val="49202402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920236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09-4D93-AC7E-BEB4B8D5709C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09-4D93-AC7E-BEB4B8D5709C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09-4D93-AC7E-BEB4B8D5709C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09-4D93-AC7E-BEB4B8D5709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42,3%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09-4D93-AC7E-BEB4B8D5709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###0.0%</c:formatCode>
                <c:ptCount val="4"/>
                <c:pt idx="0">
                  <c:v>0.42434785142368642</c:v>
                </c:pt>
                <c:pt idx="1">
                  <c:v>0.34962228046493499</c:v>
                </c:pt>
                <c:pt idx="2">
                  <c:v>0.17450957477428797</c:v>
                </c:pt>
                <c:pt idx="3">
                  <c:v>5.1520293337082676E-2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B09-4D93-AC7E-BEB4B8D570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2024808"/>
        <c:axId val="492025200"/>
      </c:barChart>
      <c:catAx>
        <c:axId val="492024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92025200"/>
        <c:crosses val="autoZero"/>
        <c:auto val="1"/>
        <c:lblAlgn val="ctr"/>
        <c:lblOffset val="100"/>
        <c:noMultiLvlLbl val="0"/>
      </c:catAx>
      <c:valAx>
        <c:axId val="492025200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492024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66923E"/>
            </a:solidFill>
          </c:spPr>
          <c:invertIfNegative val="0"/>
          <c:dLbls>
            <c:dLbl>
              <c:idx val="0"/>
              <c:layout>
                <c:manualLayout>
                  <c:x val="3.6315573521569951E-3"/>
                  <c:y val="-1.2381315366355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463921957788682E-4"/>
                  <c:y val="-5.3631255494842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922299054041715E-3"/>
                  <c:y val="1.67331134427686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882042791177298E-3"/>
                  <c:y val="-1.13173616945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91283342856895E-5"/>
                  <c:y val="1.5833850883599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B63-4B04-91DD-61DFBACBC7F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Plan1!$B$2:$B$11</c:f>
              <c:numCache>
                <c:formatCode>###0.0%</c:formatCode>
                <c:ptCount val="10"/>
                <c:pt idx="0" formatCode="0.0%">
                  <c:v>0.48432183007172397</c:v>
                </c:pt>
                <c:pt idx="1">
                  <c:v>0.41453422196210349</c:v>
                </c:pt>
                <c:pt idx="2" formatCode="0.0%">
                  <c:v>0.44297370842069844</c:v>
                </c:pt>
                <c:pt idx="3">
                  <c:v>0.4356332730555087</c:v>
                </c:pt>
                <c:pt idx="4" formatCode="0.0%">
                  <c:v>0.48432992870631381</c:v>
                </c:pt>
                <c:pt idx="5">
                  <c:v>0.50266210260232935</c:v>
                </c:pt>
                <c:pt idx="6" formatCode="0.0%">
                  <c:v>0.38532711925567736</c:v>
                </c:pt>
                <c:pt idx="7">
                  <c:v>0.4279811866280091</c:v>
                </c:pt>
                <c:pt idx="8" formatCode="0.0%">
                  <c:v>0.44119723149404683</c:v>
                </c:pt>
                <c:pt idx="9">
                  <c:v>0.37842297148699572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B63-4B04-91DD-61DFBACBC7F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4.1890225845232316E-3"/>
                  <c:y val="2.129450950419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039811438545657E-3"/>
                  <c:y val="1.562483200791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7.6184613367185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047871657384301E-3"/>
                  <c:y val="-4.7272957575556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475333682634353E-4"/>
                  <c:y val="1.734757158129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B63-4B04-91DD-61DFBACBC7F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Plan1!$C$2:$C$11</c:f>
              <c:numCache>
                <c:formatCode>###0.0%</c:formatCode>
                <c:ptCount val="10"/>
                <c:pt idx="0" formatCode="0.0%">
                  <c:v>0.23673278562983163</c:v>
                </c:pt>
                <c:pt idx="1">
                  <c:v>0.39217830555343947</c:v>
                </c:pt>
                <c:pt idx="2" formatCode="0.0%">
                  <c:v>0.26802242816551836</c:v>
                </c:pt>
                <c:pt idx="3">
                  <c:v>0.35670120477639472</c:v>
                </c:pt>
                <c:pt idx="4" formatCode="0.0%">
                  <c:v>0.25876588019215468</c:v>
                </c:pt>
                <c:pt idx="5">
                  <c:v>0.3257268206381872</c:v>
                </c:pt>
                <c:pt idx="6" formatCode="0.0%">
                  <c:v>0.2379201511247285</c:v>
                </c:pt>
                <c:pt idx="7">
                  <c:v>0.31299031093644014</c:v>
                </c:pt>
                <c:pt idx="8" formatCode="0.0%">
                  <c:v>0.32424097376174876</c:v>
                </c:pt>
                <c:pt idx="9">
                  <c:v>0.41665373294820129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B63-4B04-91DD-61DFBACBC7FD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B84542"/>
            </a:solidFill>
          </c:spPr>
          <c:invertIfNegative val="0"/>
          <c:dLbls>
            <c:dLbl>
              <c:idx val="0"/>
              <c:layout>
                <c:manualLayout>
                  <c:x val="2.38156789281285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703813609917231E-3"/>
                  <c:y val="2.8826856578727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2.8910722123771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611830385969209E-3"/>
                  <c:y val="8.6487379766084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123339771854208E-3"/>
                  <c:y val="-3.4190190161020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B63-4B04-91DD-61DFBACBC7F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Plan1!$D$2:$D$11</c:f>
              <c:numCache>
                <c:formatCode>###0.0%</c:formatCode>
                <c:ptCount val="10"/>
                <c:pt idx="0" formatCode="0.0%">
                  <c:v>0.17992960376619288</c:v>
                </c:pt>
                <c:pt idx="1">
                  <c:v>0.13978747826959093</c:v>
                </c:pt>
                <c:pt idx="2" formatCode="0.0%">
                  <c:v>0.13453135340852987</c:v>
                </c:pt>
                <c:pt idx="3">
                  <c:v>0.14230792461428321</c:v>
                </c:pt>
                <c:pt idx="4" formatCode="0.0%">
                  <c:v>0.16249733631285299</c:v>
                </c:pt>
                <c:pt idx="5">
                  <c:v>0.13995781315613978</c:v>
                </c:pt>
                <c:pt idx="6" formatCode="0.0%">
                  <c:v>0.1864833655305016</c:v>
                </c:pt>
                <c:pt idx="7">
                  <c:v>0.20015259732532495</c:v>
                </c:pt>
                <c:pt idx="8" formatCode="0.0%">
                  <c:v>0.16723269638728389</c:v>
                </c:pt>
                <c:pt idx="9">
                  <c:v>0.18199999547241738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B63-4B04-91DD-61DFBACBC7FD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Sabe / Não respondeu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dLbl>
              <c:idx val="0"/>
              <c:layout>
                <c:manualLayout>
                  <c:x val="1.9127873638942012E-3"/>
                  <c:y val="-5.2962964560377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341503688216753E-3"/>
                  <c:y val="-3.3673781861576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520422397979299E-4"/>
                  <c:y val="-7.4377103589861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74778422784797E-3"/>
                  <c:y val="-3.9780108674457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152255196385385E-3"/>
                  <c:y val="-4.9546145557125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458097054696955E-3"/>
                  <c:y val="-2.5946213929825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8.6487379766084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4.0360777224172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941055111280763E-3"/>
                  <c:y val="-4.041957048233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BB63-4B04-91DD-61DFBACBC7F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6374291164090866E-3"/>
                  <c:y val="-2.306330127095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BB63-4B04-91DD-61DFBACBC7F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Plan1!$E$2:$E$11</c:f>
              <c:numCache>
                <c:formatCode>###0.0%</c:formatCode>
                <c:ptCount val="10"/>
                <c:pt idx="0" formatCode="0.0%">
                  <c:v>9.9015780532252795E-2</c:v>
                </c:pt>
                <c:pt idx="1">
                  <c:v>5.3499994214866155E-2</c:v>
                </c:pt>
                <c:pt idx="2" formatCode="0.0%">
                  <c:v>0.15447251000525683</c:v>
                </c:pt>
                <c:pt idx="3">
                  <c:v>6.5357597553812499E-2</c:v>
                </c:pt>
                <c:pt idx="4" formatCode="0.0%">
                  <c:v>9.4406854788678468E-2</c:v>
                </c:pt>
                <c:pt idx="5">
                  <c:v>3.1653263603349628E-2</c:v>
                </c:pt>
                <c:pt idx="6" formatCode="0.0%">
                  <c:v>0.19026936408909254</c:v>
                </c:pt>
                <c:pt idx="7">
                  <c:v>5.8875905110224024E-2</c:v>
                </c:pt>
                <c:pt idx="8" formatCode="0.0%">
                  <c:v>6.7329098356923925E-2</c:v>
                </c:pt>
                <c:pt idx="9">
                  <c:v>2.2923300092389676E-2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BB63-4B04-91DD-61DFBACBC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92025984"/>
        <c:axId val="492026376"/>
        <c:axId val="0"/>
      </c:bar3DChart>
      <c:catAx>
        <c:axId val="49202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92026376"/>
        <c:crosses val="autoZero"/>
        <c:auto val="1"/>
        <c:lblAlgn val="ctr"/>
        <c:lblOffset val="100"/>
        <c:noMultiLvlLbl val="0"/>
      </c:catAx>
      <c:valAx>
        <c:axId val="4920263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9202598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pt-BR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0.42099999999999999</c:v>
                </c:pt>
                <c:pt idx="1">
                  <c:v>0.25900000000000001</c:v>
                </c:pt>
                <c:pt idx="2">
                  <c:v>0.17199999999999999</c:v>
                </c:pt>
                <c:pt idx="3">
                  <c:v>0.14799999999999999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81-4735-ABB5-E648AF0BC87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42,3%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B81-4735-ABB5-E648AF0BC87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Plan1!$C$2:$C$5</c:f>
              <c:numCache>
                <c:formatCode>###0.0%</c:formatCode>
                <c:ptCount val="4"/>
                <c:pt idx="0">
                  <c:v>0.42434785142368642</c:v>
                </c:pt>
                <c:pt idx="1">
                  <c:v>0.34962228046493499</c:v>
                </c:pt>
                <c:pt idx="2">
                  <c:v>0.17450957477428797</c:v>
                </c:pt>
                <c:pt idx="3">
                  <c:v>5.1520293337082676E-2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81-4735-ABB5-E648AF0BC8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92027160"/>
        <c:axId val="492027552"/>
      </c:barChart>
      <c:catAx>
        <c:axId val="492027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92027552"/>
        <c:crosses val="autoZero"/>
        <c:auto val="1"/>
        <c:lblAlgn val="ctr"/>
        <c:lblOffset val="100"/>
        <c:noMultiLvlLbl val="0"/>
      </c:catAx>
      <c:valAx>
        <c:axId val="49202755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920271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29711461623524"/>
          <c:y val="0.12022751947359302"/>
          <c:w val="0.86557810951055136"/>
          <c:h val="0.849249230746373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Cursos</c:v>
                </c:pt>
              </c:strCache>
            </c:strRef>
          </c:tx>
          <c:spPr>
            <a:solidFill>
              <a:srgbClr val="EA9F3A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Plan1!$B$2:$B$3</c:f>
              <c:numCache>
                <c:formatCode>0.0%</c:formatCode>
                <c:ptCount val="2"/>
                <c:pt idx="0">
                  <c:v>0.29653673066955638</c:v>
                </c:pt>
                <c:pt idx="1">
                  <c:v>0.37185143552532696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EE-4360-AB9A-4C4A7680953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Palestras, seminários ou oficinas</c:v>
                </c:pt>
              </c:strCache>
            </c:strRef>
          </c:tx>
          <c:spPr>
            <a:solidFill>
              <a:srgbClr val="B34A3F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Plan1!$C$2:$C$3</c:f>
              <c:numCache>
                <c:formatCode>0.0%</c:formatCode>
                <c:ptCount val="2"/>
                <c:pt idx="0">
                  <c:v>0.2936843426154267</c:v>
                </c:pt>
                <c:pt idx="1">
                  <c:v>0.35719382114329717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EE-4360-AB9A-4C4A7680953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Consultoria</c:v>
                </c:pt>
              </c:strCache>
            </c:strRef>
          </c:tx>
          <c:spPr>
            <a:solidFill>
              <a:srgbClr val="688598"/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9EE-4360-AB9A-4C4A7680953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9EE-4360-AB9A-4C4A768095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Plan1!$D$2:$D$3</c:f>
              <c:numCache>
                <c:formatCode>0.0%</c:formatCode>
                <c:ptCount val="2"/>
                <c:pt idx="0">
                  <c:v>0.11011304452485345</c:v>
                </c:pt>
                <c:pt idx="1">
                  <c:v>0.24496723793689096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EE-4360-AB9A-4C4A7680953B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Feiras ou eventos do Sebrae</c:v>
                </c:pt>
              </c:strCache>
            </c:strRef>
          </c:tx>
          <c:spPr>
            <a:solidFill>
              <a:srgbClr val="41774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17746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9EE-4360-AB9A-4C4A7680953B}"/>
              </c:ext>
            </c:extLst>
          </c:dPt>
          <c:dPt>
            <c:idx val="1"/>
            <c:invertIfNegative val="0"/>
            <c:bubble3D val="0"/>
            <c:spPr>
              <a:solidFill>
                <a:srgbClr val="417746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9EE-4360-AB9A-4C4A768095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Plan1!$E$2:$E$3</c:f>
              <c:numCache>
                <c:formatCode>0.0%</c:formatCode>
                <c:ptCount val="2"/>
                <c:pt idx="0">
                  <c:v>7.1013405250090159E-2</c:v>
                </c:pt>
                <c:pt idx="1">
                  <c:v>0.14194491198133219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9EE-4360-AB9A-4C4A7680953B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Orientação e/ou materiais informativos</c:v>
                </c:pt>
              </c:strCache>
            </c:strRef>
          </c:tx>
          <c:spPr>
            <a:solidFill>
              <a:srgbClr val="89596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95967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9EE-4360-AB9A-4C4A7680953B}"/>
              </c:ext>
            </c:extLst>
          </c:dPt>
          <c:dPt>
            <c:idx val="1"/>
            <c:invertIfNegative val="0"/>
            <c:bubble3D val="0"/>
            <c:spPr>
              <a:solidFill>
                <a:srgbClr val="895967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9EE-4360-AB9A-4C4A768095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Plan1!$F$2:$F$3</c:f>
              <c:numCache>
                <c:formatCode>0.0%</c:formatCode>
                <c:ptCount val="2"/>
                <c:pt idx="0">
                  <c:v>0.35811851049829152</c:v>
                </c:pt>
                <c:pt idx="1">
                  <c:v>0.50319718876956732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9EE-4360-AB9A-4C4A768095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429375056"/>
        <c:axId val="429375448"/>
      </c:barChart>
      <c:catAx>
        <c:axId val="429375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pt-BR"/>
          </a:p>
        </c:txPr>
        <c:crossAx val="429375448"/>
        <c:crosses val="autoZero"/>
        <c:auto val="1"/>
        <c:lblAlgn val="ctr"/>
        <c:lblOffset val="100"/>
        <c:noMultiLvlLbl val="0"/>
      </c:catAx>
      <c:valAx>
        <c:axId val="42937544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4293750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9.906306706662228E-4"/>
          <c:w val="1"/>
          <c:h val="0.11684898682256466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2A-427C-BAD8-B2C99C420783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2A-427C-BAD8-B2C99C420783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2A-427C-BAD8-B2C99C420783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2A-427C-BAD8-B2C99C42078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39,8%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D2A-427C-BAD8-B2C99C4207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###0.0%</c:formatCode>
                <c:ptCount val="4"/>
                <c:pt idx="0">
                  <c:v>0.39725840928661427</c:v>
                </c:pt>
                <c:pt idx="1">
                  <c:v>0.34812730206920983</c:v>
                </c:pt>
                <c:pt idx="2">
                  <c:v>0.19745992187508854</c:v>
                </c:pt>
                <c:pt idx="3">
                  <c:v>5.7154366769079618E-2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D2A-427C-BAD8-B2C99C4207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2028336"/>
        <c:axId val="492028728"/>
      </c:barChart>
      <c:catAx>
        <c:axId val="492028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92028728"/>
        <c:crosses val="autoZero"/>
        <c:auto val="1"/>
        <c:lblAlgn val="ctr"/>
        <c:lblOffset val="100"/>
        <c:noMultiLvlLbl val="0"/>
      </c:catAx>
      <c:valAx>
        <c:axId val="492028728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492028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66923E"/>
            </a:solidFill>
          </c:spPr>
          <c:invertIfNegative val="0"/>
          <c:dLbls>
            <c:dLbl>
              <c:idx val="0"/>
              <c:layout>
                <c:manualLayout>
                  <c:x val="5.1773310596905991E-3"/>
                  <c:y val="-1.238136564061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958785579306089E-3"/>
                  <c:y val="-5.3629402729502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922299054041715E-3"/>
                  <c:y val="1.67331134427686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528357370684528E-3"/>
                  <c:y val="-8.4342480465133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252024913331869E-3"/>
                  <c:y val="-1.2161347151903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6C3-42EA-8284-26983C04CA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Plan1!$B$2:$B$11</c:f>
              <c:numCache>
                <c:formatCode>###0.0%</c:formatCode>
                <c:ptCount val="10"/>
                <c:pt idx="0" formatCode="0.0%">
                  <c:v>0.45561973301878017</c:v>
                </c:pt>
                <c:pt idx="1">
                  <c:v>0.39070962868115316</c:v>
                </c:pt>
                <c:pt idx="2" formatCode="0.0%">
                  <c:v>0.43277530415672927</c:v>
                </c:pt>
                <c:pt idx="3">
                  <c:v>0.46620705860421774</c:v>
                </c:pt>
                <c:pt idx="4" formatCode="0.0%">
                  <c:v>0.52403088817828203</c:v>
                </c:pt>
                <c:pt idx="5">
                  <c:v>0.55852540380948434</c:v>
                </c:pt>
                <c:pt idx="6" formatCode="0.0%">
                  <c:v>0.30154367244787988</c:v>
                </c:pt>
                <c:pt idx="7">
                  <c:v>0.35084352038426586</c:v>
                </c:pt>
                <c:pt idx="8" formatCode="0.0%">
                  <c:v>0.43159182962386161</c:v>
                </c:pt>
                <c:pt idx="9">
                  <c:v>0.38041878638060533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6C3-42EA-8284-26983C04CA8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-4.2527778561241594E-4"/>
                  <c:y val="2.969290890077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681562834547566E-3"/>
                  <c:y val="2.9622370001216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404340089786186E-4"/>
                  <c:y val="7.6184215863140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927306684390662E-3"/>
                  <c:y val="-4.7272084406847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475333682634353E-4"/>
                  <c:y val="1.734757158129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6C3-42EA-8284-26983C04CA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Plan1!$C$2:$C$11</c:f>
              <c:numCache>
                <c:formatCode>###0.0%</c:formatCode>
                <c:ptCount val="10"/>
                <c:pt idx="0" formatCode="0.0%">
                  <c:v>0.27187833545831469</c:v>
                </c:pt>
                <c:pt idx="1">
                  <c:v>0.40424284161941115</c:v>
                </c:pt>
                <c:pt idx="2" formatCode="0.0%">
                  <c:v>0.26171199695243741</c:v>
                </c:pt>
                <c:pt idx="3">
                  <c:v>0.31850188794537554</c:v>
                </c:pt>
                <c:pt idx="4" formatCode="0.0%">
                  <c:v>0.20257389113864316</c:v>
                </c:pt>
                <c:pt idx="5">
                  <c:v>0.27180910900020533</c:v>
                </c:pt>
                <c:pt idx="6" formatCode="0.0%">
                  <c:v>0.2917545525853637</c:v>
                </c:pt>
                <c:pt idx="7">
                  <c:v>0.3478613787281275</c:v>
                </c:pt>
                <c:pt idx="8" formatCode="0.0%">
                  <c:v>0.25344449646805933</c:v>
                </c:pt>
                <c:pt idx="9">
                  <c:v>0.37422728166096847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6C3-42EA-8284-26983C04CA83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B84542"/>
            </a:solidFill>
          </c:spPr>
          <c:invertIfNegative val="0"/>
          <c:dLbls>
            <c:dLbl>
              <c:idx val="0"/>
              <c:layout>
                <c:manualLayout>
                  <c:x val="2.38156789281285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397150344526511E-3"/>
                  <c:y val="-8.3987581626732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404340089786186E-4"/>
                  <c:y val="2.890992711568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491568634904906E-3"/>
                  <c:y val="-2.799512576204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4320616284901776E-3"/>
                  <c:y val="4.9796054406653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6C3-42EA-8284-26983C04CA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Plan1!$D$2:$D$11</c:f>
              <c:numCache>
                <c:formatCode>###0.0%</c:formatCode>
                <c:ptCount val="10"/>
                <c:pt idx="0" formatCode="0.0%">
                  <c:v>0.17510899904485089</c:v>
                </c:pt>
                <c:pt idx="1">
                  <c:v>0.14642419642073834</c:v>
                </c:pt>
                <c:pt idx="2" formatCode="0.0%">
                  <c:v>0.13588390512101206</c:v>
                </c:pt>
                <c:pt idx="3">
                  <c:v>0.13999514457604284</c:v>
                </c:pt>
                <c:pt idx="4" formatCode="0.0%">
                  <c:v>0.15957647065217151</c:v>
                </c:pt>
                <c:pt idx="5">
                  <c:v>0.12628006391858787</c:v>
                </c:pt>
                <c:pt idx="6" formatCode="0.0%">
                  <c:v>0.17596877699317964</c:v>
                </c:pt>
                <c:pt idx="7">
                  <c:v>0.2418407879174084</c:v>
                </c:pt>
                <c:pt idx="8" formatCode="0.0%">
                  <c:v>0.17758488404627193</c:v>
                </c:pt>
                <c:pt idx="9">
                  <c:v>0.21066227882146366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6C3-42EA-8284-26983C04CA83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Sabe / Não respondeu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dLbl>
              <c:idx val="0"/>
              <c:layout>
                <c:manualLayout>
                  <c:x val="3.553791876311365E-4"/>
                  <c:y val="-5.4761552067406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183358737999207E-3"/>
                  <c:y val="-3.8772367444181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4368024702409789E-4"/>
                  <c:y val="-8.407399177869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511351164424802E-3"/>
                  <c:y val="-4.7094414553585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300342012613634E-3"/>
                  <c:y val="-5.9910009998888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57389814670612E-3"/>
                  <c:y val="-3.3594150914448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1147796293412239E-3"/>
                  <c:y val="-0.10638147789575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1147796293412239E-3"/>
                  <c:y val="-3.919317606685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8342851396805837E-3"/>
                  <c:y val="-7.0630379693261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D6C3-42EA-8284-26983C04CA8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3.0794638338244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D6C3-42EA-8284-26983C04CA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Plan1!$E$2:$E$11</c:f>
              <c:numCache>
                <c:formatCode>###0.0%</c:formatCode>
                <c:ptCount val="10"/>
                <c:pt idx="0" formatCode="0.0%">
                  <c:v>9.7392932478055791E-2</c:v>
                </c:pt>
                <c:pt idx="1">
                  <c:v>5.8623333278697169E-2</c:v>
                </c:pt>
                <c:pt idx="2" formatCode="0.0%">
                  <c:v>0.16962879376982426</c:v>
                </c:pt>
                <c:pt idx="3">
                  <c:v>7.529590887436316E-2</c:v>
                </c:pt>
                <c:pt idx="4" formatCode="0.0%">
                  <c:v>0.11381875003090285</c:v>
                </c:pt>
                <c:pt idx="5">
                  <c:v>4.3385423271729257E-2</c:v>
                </c:pt>
                <c:pt idx="6" formatCode="0.0%">
                  <c:v>0.23073299797357671</c:v>
                </c:pt>
                <c:pt idx="7">
                  <c:v>5.9454312970196488E-2</c:v>
                </c:pt>
                <c:pt idx="8" formatCode="0.0%">
                  <c:v>0.13737878986181057</c:v>
                </c:pt>
                <c:pt idx="9">
                  <c:v>3.469165313696615E-2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D6C3-42EA-8284-26983C04C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91382152"/>
        <c:axId val="491382544"/>
        <c:axId val="0"/>
      </c:bar3DChart>
      <c:catAx>
        <c:axId val="49138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91382544"/>
        <c:crosses val="autoZero"/>
        <c:auto val="1"/>
        <c:lblAlgn val="ctr"/>
        <c:lblOffset val="100"/>
        <c:noMultiLvlLbl val="0"/>
      </c:catAx>
      <c:valAx>
        <c:axId val="4913825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9138215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pt-BR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902149305814836E-2"/>
          <c:y val="5.3124999999999999E-2"/>
          <c:w val="0.9681957013883703"/>
          <c:h val="0.758650590551181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0.376</c:v>
                </c:pt>
                <c:pt idx="1">
                  <c:v>0.27300000000000002</c:v>
                </c:pt>
                <c:pt idx="2">
                  <c:v>0.16800000000000001</c:v>
                </c:pt>
                <c:pt idx="3">
                  <c:v>0.183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2C-453F-9A0E-153D64CF5AE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39,8%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82C-453F-9A0E-153D64CF5AE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Plan1!$C$2:$C$5</c:f>
              <c:numCache>
                <c:formatCode>###0.0%</c:formatCode>
                <c:ptCount val="4"/>
                <c:pt idx="0">
                  <c:v>0.39725840928661427</c:v>
                </c:pt>
                <c:pt idx="1">
                  <c:v>0.34812730206920983</c:v>
                </c:pt>
                <c:pt idx="2">
                  <c:v>0.19745992187508854</c:v>
                </c:pt>
                <c:pt idx="3">
                  <c:v>5.7154366769079618E-2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2C-453F-9A0E-153D64CF5A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91383328"/>
        <c:axId val="491383720"/>
      </c:barChart>
      <c:catAx>
        <c:axId val="491383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91383720"/>
        <c:crosses val="autoZero"/>
        <c:auto val="1"/>
        <c:lblAlgn val="ctr"/>
        <c:lblOffset val="100"/>
        <c:noMultiLvlLbl val="0"/>
      </c:catAx>
      <c:valAx>
        <c:axId val="4913837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913833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80-41E7-8167-0B4D06C85289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80-41E7-8167-0B4D06C85289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80-41E7-8167-0B4D06C85289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880-41E7-8167-0B4D06C852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###0.0%</c:formatCode>
                <c:ptCount val="4"/>
                <c:pt idx="0">
                  <c:v>0.65941206504066097</c:v>
                </c:pt>
                <c:pt idx="1">
                  <c:v>0.24059748646919168</c:v>
                </c:pt>
                <c:pt idx="2">
                  <c:v>8.8602895972242898E-2</c:v>
                </c:pt>
                <c:pt idx="3">
                  <c:v>1.1387552517913071E-2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880-41E7-8167-0B4D06C852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1384504"/>
        <c:axId val="491384896"/>
      </c:barChart>
      <c:catAx>
        <c:axId val="491384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91384896"/>
        <c:crosses val="autoZero"/>
        <c:auto val="1"/>
        <c:lblAlgn val="ctr"/>
        <c:lblOffset val="100"/>
        <c:noMultiLvlLbl val="0"/>
      </c:catAx>
      <c:valAx>
        <c:axId val="491384896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491384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66923E"/>
            </a:solidFill>
          </c:spPr>
          <c:invertIfNegative val="0"/>
          <c:dLbls>
            <c:dLbl>
              <c:idx val="0"/>
              <c:layout>
                <c:manualLayout>
                  <c:x val="-1.0273024778618819E-3"/>
                  <c:y val="-1.2381396541719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90706937021509E-3"/>
                  <c:y val="-8.1659787377318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898755438498807E-3"/>
                  <c:y val="1.6730125637063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7988666084801367E-3"/>
                  <c:y val="-5.631298489499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91283342856895E-5"/>
                  <c:y val="1.5833850883599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F99-450E-A350-A49E3A86769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Plan1!$B$2:$B$11</c:f>
              <c:numCache>
                <c:formatCode>###0.0%</c:formatCode>
                <c:ptCount val="10"/>
                <c:pt idx="0" formatCode="0.0%">
                  <c:v>0.70979908833026029</c:v>
                </c:pt>
                <c:pt idx="1">
                  <c:v>0.67027778121646164</c:v>
                </c:pt>
                <c:pt idx="2" formatCode="0.0%">
                  <c:v>0.74573252309458993</c:v>
                </c:pt>
                <c:pt idx="3">
                  <c:v>0.68629309336562816</c:v>
                </c:pt>
                <c:pt idx="4" formatCode="0.0%">
                  <c:v>0.78315813707964121</c:v>
                </c:pt>
                <c:pt idx="5">
                  <c:v>0.73734757959290476</c:v>
                </c:pt>
                <c:pt idx="6" formatCode="0.0%">
                  <c:v>0.66410321396147109</c:v>
                </c:pt>
                <c:pt idx="7">
                  <c:v>0.64697646277693199</c:v>
                </c:pt>
                <c:pt idx="8" formatCode="0.0%">
                  <c:v>0.70791311496014087</c:v>
                </c:pt>
                <c:pt idx="9">
                  <c:v>0.61112427225201515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F99-450E-A350-A49E3A86769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-4.3774248967506658E-4"/>
                  <c:y val="2.4097560911010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006292548289083E-3"/>
                  <c:y val="2.683706380556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7.6184613367185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727123741154463E-3"/>
                  <c:y val="-4.7272537057338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475333682634353E-4"/>
                  <c:y val="1.734757158129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F99-450E-A350-A49E3A86769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Plan1!$C$2:$C$11</c:f>
              <c:numCache>
                <c:formatCode>###0.0%</c:formatCode>
                <c:ptCount val="10"/>
                <c:pt idx="0" formatCode="0.0%">
                  <c:v>0.20320702190733686</c:v>
                </c:pt>
                <c:pt idx="1">
                  <c:v>0.2492697188221234</c:v>
                </c:pt>
                <c:pt idx="2" formatCode="0.0%">
                  <c:v>0.1859800320264143</c:v>
                </c:pt>
                <c:pt idx="3">
                  <c:v>0.22269353458011376</c:v>
                </c:pt>
                <c:pt idx="4" formatCode="0.0%">
                  <c:v>0.14574871443021467</c:v>
                </c:pt>
                <c:pt idx="5">
                  <c:v>0.18951214578113137</c:v>
                </c:pt>
                <c:pt idx="6" formatCode="0.0%">
                  <c:v>0.2377668201890378</c:v>
                </c:pt>
                <c:pt idx="7">
                  <c:v>0.23386850833410022</c:v>
                </c:pt>
                <c:pt idx="8" formatCode="0.0%">
                  <c:v>0.215064466813987</c:v>
                </c:pt>
                <c:pt idx="9">
                  <c:v>0.29796558905503689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F99-450E-A350-A49E3A86769C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B84542"/>
            </a:solidFill>
          </c:spPr>
          <c:invertIfNegative val="0"/>
          <c:dLbls>
            <c:dLbl>
              <c:idx val="0"/>
              <c:layout>
                <c:manualLayout>
                  <c:x val="2.38156789281285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191489377294206E-3"/>
                  <c:y val="-2.80306854341302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14791429607622E-3"/>
                  <c:y val="2.8910722123771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2314700208684938E-3"/>
                  <c:y val="2.80306854341302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123339771854208E-3"/>
                  <c:y val="-3.4190190161020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F99-450E-A350-A49E3A86769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Plan1!$D$2:$D$11</c:f>
              <c:numCache>
                <c:formatCode>###0.0%</c:formatCode>
                <c:ptCount val="10"/>
                <c:pt idx="0" formatCode="0.0%">
                  <c:v>6.9638287809794475E-2</c:v>
                </c:pt>
                <c:pt idx="1">
                  <c:v>7.5484539948449669E-2</c:v>
                </c:pt>
                <c:pt idx="2" formatCode="0.0%">
                  <c:v>4.7943415161836082E-2</c:v>
                </c:pt>
                <c:pt idx="3">
                  <c:v>7.8173939784293905E-2</c:v>
                </c:pt>
                <c:pt idx="4" formatCode="0.0%">
                  <c:v>5.6097610718936763E-2</c:v>
                </c:pt>
                <c:pt idx="5">
                  <c:v>6.4768438154396341E-2</c:v>
                </c:pt>
                <c:pt idx="6" formatCode="0.0%">
                  <c:v>5.9334243275136631E-2</c:v>
                </c:pt>
                <c:pt idx="7">
                  <c:v>0.10520749534508841</c:v>
                </c:pt>
                <c:pt idx="8" formatCode="0.0%">
                  <c:v>5.4516112709307965E-2</c:v>
                </c:pt>
                <c:pt idx="9">
                  <c:v>8.1881012749816864E-2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F99-450E-A350-A49E3A86769C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Sabe / Não respondeu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dLbl>
              <c:idx val="0"/>
              <c:layout>
                <c:manualLayout>
                  <c:x val="1.9127691568884904E-3"/>
                  <c:y val="-1.8367950009197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238918971471256E-3"/>
                  <c:y val="-1.91791688305840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010578569272841E-3"/>
                  <c:y val="-2.2484751238933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1908073588616353E-3"/>
                  <c:y val="-2.4726816691897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152291582046865E-3"/>
                  <c:y val="-2.0716732749184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2046089496354305E-3"/>
                  <c:y val="-2.24245483473041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6534567122265731E-3"/>
                  <c:y val="-3.3636822520956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2046089496354305E-3"/>
                  <c:y val="-2.5227616890717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95299729608491E-3"/>
                  <c:y val="-2.023909911649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0F99-450E-A350-A49E3A86769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1374985002867537E-16"/>
                  <c:y val="-2.242454834730417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0F99-450E-A350-A49E3A86769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2014</c:v>
                </c:pt>
                <c:pt idx="3">
                  <c:v>2015</c:v>
                </c:pt>
                <c:pt idx="4">
                  <c:v>2014</c:v>
                </c:pt>
                <c:pt idx="5">
                  <c:v>2015</c:v>
                </c:pt>
                <c:pt idx="6">
                  <c:v>2014</c:v>
                </c:pt>
                <c:pt idx="7">
                  <c:v>2015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Plan1!$E$2:$E$11</c:f>
              <c:numCache>
                <c:formatCode>####.0%</c:formatCode>
                <c:ptCount val="10"/>
                <c:pt idx="0" formatCode="0.0%">
                  <c:v>1.7355601952606072E-2</c:v>
                </c:pt>
                <c:pt idx="1">
                  <c:v>4.9679600129644346E-3</c:v>
                </c:pt>
                <c:pt idx="2" formatCode="0.0%">
                  <c:v>2.0344029717160757E-2</c:v>
                </c:pt>
                <c:pt idx="3" formatCode="###0.0%">
                  <c:v>1.2839432269974223E-2</c:v>
                </c:pt>
                <c:pt idx="4" formatCode="0.0%">
                  <c:v>1.4995537771210425E-2</c:v>
                </c:pt>
                <c:pt idx="5">
                  <c:v>8.3718364715739853E-3</c:v>
                </c:pt>
                <c:pt idx="6" formatCode="0.0%">
                  <c:v>3.8795722574361306E-2</c:v>
                </c:pt>
                <c:pt idx="7" formatCode="###0.0%">
                  <c:v>1.3947533543878961E-2</c:v>
                </c:pt>
                <c:pt idx="8" formatCode="0.0%">
                  <c:v>2.2506305516563976E-2</c:v>
                </c:pt>
                <c:pt idx="9">
                  <c:v>9.0291259431314157E-3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0F99-450E-A350-A49E3A867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91385680"/>
        <c:axId val="491386072"/>
        <c:axId val="0"/>
      </c:bar3DChart>
      <c:catAx>
        <c:axId val="49138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91386072"/>
        <c:crosses val="autoZero"/>
        <c:auto val="1"/>
        <c:lblAlgn val="ctr"/>
        <c:lblOffset val="100"/>
        <c:noMultiLvlLbl val="0"/>
      </c:catAx>
      <c:valAx>
        <c:axId val="4913860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91385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9999987786202862E-2"/>
          <c:y val="1.6818411260478124E-2"/>
          <c:w val="0.89999990228962279"/>
          <c:h val="6.424346173226545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pt-BR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902149305814836E-2"/>
          <c:y val="5.3124999999999999E-2"/>
          <c:w val="0.9681957013883703"/>
          <c:h val="0.758650590551181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0.70299999999999996</c:v>
                </c:pt>
                <c:pt idx="1">
                  <c:v>0.21199999999999999</c:v>
                </c:pt>
                <c:pt idx="2">
                  <c:v>5.7000000000000002E-2</c:v>
                </c:pt>
                <c:pt idx="3">
                  <c:v>2.8000000000000001E-2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D-45B3-B31D-510DEB605DB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Plan1!$C$2:$C$5</c:f>
              <c:numCache>
                <c:formatCode>###0.0%</c:formatCode>
                <c:ptCount val="4"/>
                <c:pt idx="0">
                  <c:v>0.65941206504066097</c:v>
                </c:pt>
                <c:pt idx="1">
                  <c:v>0.24059748646919168</c:v>
                </c:pt>
                <c:pt idx="2">
                  <c:v>8.8602895972242898E-2</c:v>
                </c:pt>
                <c:pt idx="3">
                  <c:v>1.1387552517913071E-2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DD-45B3-B31D-510DEB605D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91386856"/>
        <c:axId val="491387248"/>
      </c:barChart>
      <c:catAx>
        <c:axId val="491386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91387248"/>
        <c:crosses val="autoZero"/>
        <c:auto val="1"/>
        <c:lblAlgn val="ctr"/>
        <c:lblOffset val="100"/>
        <c:noMultiLvlLbl val="0"/>
      </c:catAx>
      <c:valAx>
        <c:axId val="4913872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913868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Satisfação</c:v>
                </c:pt>
                <c:pt idx="1">
                  <c:v>Aplicabilidade</c:v>
                </c:pt>
                <c:pt idx="2">
                  <c:v>Efetividade</c:v>
                </c:pt>
              </c:strCache>
            </c:strRef>
          </c:cat>
          <c:val>
            <c:numRef>
              <c:f>Plan1!$B$2:$B$4</c:f>
              <c:numCache>
                <c:formatCode>0.0</c:formatCode>
                <c:ptCount val="3"/>
                <c:pt idx="0">
                  <c:v>8.9836499685236859</c:v>
                </c:pt>
                <c:pt idx="1">
                  <c:v>8.1192229330689276</c:v>
                </c:pt>
                <c:pt idx="2">
                  <c:v>8.0270221205478762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50-4398-8C14-A55BD347AA6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Satisfação</c:v>
                </c:pt>
                <c:pt idx="1">
                  <c:v>Aplicabilidade</c:v>
                </c:pt>
                <c:pt idx="2">
                  <c:v>Efetividade</c:v>
                </c:pt>
              </c:strCache>
            </c:strRef>
          </c:cat>
          <c:val>
            <c:numRef>
              <c:f>Plan1!$C$2:$C$4</c:f>
              <c:numCache>
                <c:formatCode>0.0</c:formatCode>
                <c:ptCount val="3"/>
                <c:pt idx="0">
                  <c:v>8.8017053211040768</c:v>
                </c:pt>
                <c:pt idx="1">
                  <c:v>7.9</c:v>
                </c:pt>
                <c:pt idx="2">
                  <c:v>7.8320892321348614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50-4398-8C14-A55BD347AA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1388032"/>
        <c:axId val="491388424"/>
      </c:barChart>
      <c:catAx>
        <c:axId val="491388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91388424"/>
        <c:crosses val="autoZero"/>
        <c:auto val="1"/>
        <c:lblAlgn val="ctr"/>
        <c:lblOffset val="100"/>
        <c:noMultiLvlLbl val="0"/>
      </c:catAx>
      <c:valAx>
        <c:axId val="491388424"/>
        <c:scaling>
          <c:orientation val="minMax"/>
          <c:min val="1.0000000000000002E-2"/>
        </c:scaling>
        <c:delete val="1"/>
        <c:axPos val="l"/>
        <c:numFmt formatCode="0.0" sourceLinked="1"/>
        <c:majorTickMark val="none"/>
        <c:minorTickMark val="none"/>
        <c:tickLblPos val="nextTo"/>
        <c:crossAx val="4913880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306375315023465E-2"/>
          <c:y val="7.7689923956383328E-2"/>
          <c:w val="0.93261494336886541"/>
          <c:h val="0.6069898695847874"/>
        </c:manualLayout>
      </c:layout>
      <c:lineChart>
        <c:grouping val="standard"/>
        <c:varyColors val="0"/>
        <c:ser>
          <c:idx val="0"/>
          <c:order val="0"/>
          <c:tx>
            <c:strRef>
              <c:f>Nacional!$A$119</c:f>
              <c:strCache>
                <c:ptCount val="1"/>
                <c:pt idx="0">
                  <c:v>Indicador de Satisfação Geral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Nacional!$B$118:$E$118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Nacional!$B$119:$E$119</c:f>
              <c:numCache>
                <c:formatCode>0.0</c:formatCode>
                <c:ptCount val="4"/>
                <c:pt idx="0">
                  <c:v>8.59</c:v>
                </c:pt>
                <c:pt idx="1">
                  <c:v>8.6999999999999993</c:v>
                </c:pt>
                <c:pt idx="2">
                  <c:v>9</c:v>
                </c:pt>
                <c:pt idx="3" formatCode="General">
                  <c:v>8.8000000000000007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Nacional!$A$120</c:f>
              <c:strCache>
                <c:ptCount val="1"/>
                <c:pt idx="0">
                  <c:v>Indicador de Aplicabilidade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4.7937411095305832E-2"/>
                  <c:y val="1.855976243504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Nacional!$B$118:$E$118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Nacional!$B$120:$E$120</c:f>
              <c:numCache>
                <c:formatCode>0.0</c:formatCode>
                <c:ptCount val="4"/>
                <c:pt idx="0">
                  <c:v>7.32</c:v>
                </c:pt>
                <c:pt idx="1">
                  <c:v>7.93</c:v>
                </c:pt>
                <c:pt idx="2">
                  <c:v>8.1</c:v>
                </c:pt>
                <c:pt idx="3" formatCode="General">
                  <c:v>7.9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Nacional!$A$121</c:f>
              <c:strCache>
                <c:ptCount val="1"/>
                <c:pt idx="0">
                  <c:v>Indicador de Efetividade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4.4224325952087196E-2"/>
                  <c:y val="-8.3023976478302714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485688724644632E-2"/>
                      <c:h val="7.047159733900222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6080844818412126E-2"/>
                  <c:y val="2.5348436293640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804998275045597E-2"/>
                  <c:y val="1.8804666264767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Nacional!$B$118:$E$118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Nacional!$B$121:$E$121</c:f>
              <c:numCache>
                <c:formatCode>0.0</c:formatCode>
                <c:ptCount val="4"/>
                <c:pt idx="0">
                  <c:v>7.43</c:v>
                </c:pt>
                <c:pt idx="1">
                  <c:v>8</c:v>
                </c:pt>
                <c:pt idx="2">
                  <c:v>8</c:v>
                </c:pt>
                <c:pt idx="3" formatCode="General">
                  <c:v>7.8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c:spPr>
        </c:dropLines>
        <c:marker val="1"/>
        <c:smooth val="0"/>
        <c:axId val="290250104"/>
        <c:axId val="290254584"/>
      </c:lineChart>
      <c:dateAx>
        <c:axId val="29025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0254584"/>
        <c:crosses val="autoZero"/>
        <c:auto val="0"/>
        <c:lblOffset val="100"/>
        <c:baseTimeUnit val="days"/>
      </c:dateAx>
      <c:valAx>
        <c:axId val="290254584"/>
        <c:scaling>
          <c:orientation val="minMax"/>
          <c:min val="4"/>
        </c:scaling>
        <c:delete val="1"/>
        <c:axPos val="r"/>
        <c:numFmt formatCode="0.0" sourceLinked="1"/>
        <c:majorTickMark val="out"/>
        <c:minorTickMark val="none"/>
        <c:tickLblPos val="nextTo"/>
        <c:crossAx val="29025010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05905191820791"/>
          <c:y val="0.80612579454474309"/>
          <c:w val="0.79188189616358418"/>
          <c:h val="0.177755920085456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73858460171094E-2"/>
          <c:y val="2.7715174504420143E-2"/>
          <c:w val="0.96472614153982894"/>
          <c:h val="0.70376109003761489"/>
        </c:manualLayout>
      </c:layout>
      <c:barChart>
        <c:barDir val="col"/>
        <c:grouping val="clustered"/>
        <c:varyColors val="0"/>
        <c:ser>
          <c:idx val="0"/>
          <c:order val="0"/>
          <c:tx>
            <c:v>2012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Nacional!$A$3:$A$7</c:f>
              <c:strCache>
                <c:ptCount val="5"/>
                <c:pt idx="0">
                  <c:v>Satisfação com os Cursos</c:v>
                </c:pt>
                <c:pt idx="1">
                  <c:v>Satisfação com as Palestras, seminários e oficinas</c:v>
                </c:pt>
                <c:pt idx="2">
                  <c:v>Satisfação com as Consultorias</c:v>
                </c:pt>
                <c:pt idx="3">
                  <c:v>Satisfação com as Feiras e eventos</c:v>
                </c:pt>
                <c:pt idx="4">
                  <c:v>Satisfação com a Orientação e materiais</c:v>
                </c:pt>
              </c:strCache>
            </c:strRef>
          </c:cat>
          <c:val>
            <c:numRef>
              <c:f>Nacional!$B$3:$B$7</c:f>
              <c:numCache>
                <c:formatCode>0.0</c:formatCode>
                <c:ptCount val="5"/>
                <c:pt idx="0">
                  <c:v>8.7799999999999994</c:v>
                </c:pt>
                <c:pt idx="1">
                  <c:v>9</c:v>
                </c:pt>
                <c:pt idx="2">
                  <c:v>8.5299999999999994</c:v>
                </c:pt>
                <c:pt idx="3">
                  <c:v>8.64</c:v>
                </c:pt>
                <c:pt idx="4">
                  <c:v>8.7200000000000006</c:v>
                </c:pt>
              </c:numCache>
            </c:numRef>
          </c:val>
        </c:ser>
        <c:ser>
          <c:idx val="1"/>
          <c:order val="1"/>
          <c:tx>
            <c:v>2013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Nacional!$A$3:$A$7</c:f>
              <c:strCache>
                <c:ptCount val="5"/>
                <c:pt idx="0">
                  <c:v>Satisfação com os Cursos</c:v>
                </c:pt>
                <c:pt idx="1">
                  <c:v>Satisfação com as Palestras, seminários e oficinas</c:v>
                </c:pt>
                <c:pt idx="2">
                  <c:v>Satisfação com as Consultorias</c:v>
                </c:pt>
                <c:pt idx="3">
                  <c:v>Satisfação com as Feiras e eventos</c:v>
                </c:pt>
                <c:pt idx="4">
                  <c:v>Satisfação com a Orientação e materiais</c:v>
                </c:pt>
              </c:strCache>
            </c:strRef>
          </c:cat>
          <c:val>
            <c:numRef>
              <c:f>Nacional!$C$3:$C$7</c:f>
              <c:numCache>
                <c:formatCode>0.0</c:formatCode>
                <c:ptCount val="5"/>
                <c:pt idx="0">
                  <c:v>8.9</c:v>
                </c:pt>
                <c:pt idx="1">
                  <c:v>9</c:v>
                </c:pt>
                <c:pt idx="2">
                  <c:v>8.6999999999999993</c:v>
                </c:pt>
                <c:pt idx="3">
                  <c:v>8.9</c:v>
                </c:pt>
                <c:pt idx="4">
                  <c:v>8.6999999999999993</c:v>
                </c:pt>
              </c:numCache>
            </c:numRef>
          </c:val>
        </c:ser>
        <c:ser>
          <c:idx val="2"/>
          <c:order val="2"/>
          <c:tx>
            <c:v>2014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Nacional!$A$3:$A$7</c:f>
              <c:strCache>
                <c:ptCount val="5"/>
                <c:pt idx="0">
                  <c:v>Satisfação com os Cursos</c:v>
                </c:pt>
                <c:pt idx="1">
                  <c:v>Satisfação com as Palestras, seminários e oficinas</c:v>
                </c:pt>
                <c:pt idx="2">
                  <c:v>Satisfação com as Consultorias</c:v>
                </c:pt>
                <c:pt idx="3">
                  <c:v>Satisfação com as Feiras e eventos</c:v>
                </c:pt>
                <c:pt idx="4">
                  <c:v>Satisfação com a Orientação e materiais</c:v>
                </c:pt>
              </c:strCache>
            </c:strRef>
          </c:cat>
          <c:val>
            <c:numRef>
              <c:f>Nacional!$D$3:$D$7</c:f>
              <c:numCache>
                <c:formatCode>0.0</c:formatCode>
                <c:ptCount val="5"/>
                <c:pt idx="0">
                  <c:v>9.1999999999999993</c:v>
                </c:pt>
                <c:pt idx="1">
                  <c:v>9.1</c:v>
                </c:pt>
                <c:pt idx="2">
                  <c:v>8.9</c:v>
                </c:pt>
                <c:pt idx="3">
                  <c:v>9</c:v>
                </c:pt>
                <c:pt idx="4">
                  <c:v>8.8000000000000007</c:v>
                </c:pt>
              </c:numCache>
            </c:numRef>
          </c:val>
        </c:ser>
        <c:ser>
          <c:idx val="3"/>
          <c:order val="3"/>
          <c:tx>
            <c:v>2015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Nacional!$A$3:$A$7</c:f>
              <c:strCache>
                <c:ptCount val="5"/>
                <c:pt idx="0">
                  <c:v>Satisfação com os Cursos</c:v>
                </c:pt>
                <c:pt idx="1">
                  <c:v>Satisfação com as Palestras, seminários e oficinas</c:v>
                </c:pt>
                <c:pt idx="2">
                  <c:v>Satisfação com as Consultorias</c:v>
                </c:pt>
                <c:pt idx="3">
                  <c:v>Satisfação com as Feiras e eventos</c:v>
                </c:pt>
                <c:pt idx="4">
                  <c:v>Satisfação com a Orientação e materiais</c:v>
                </c:pt>
              </c:strCache>
            </c:strRef>
          </c:cat>
          <c:val>
            <c:numRef>
              <c:f>Nacional!$E$3:$E$7</c:f>
              <c:numCache>
                <c:formatCode>General</c:formatCode>
                <c:ptCount val="5"/>
                <c:pt idx="0" formatCode="0.0">
                  <c:v>9</c:v>
                </c:pt>
                <c:pt idx="1">
                  <c:v>8.9</c:v>
                </c:pt>
                <c:pt idx="2">
                  <c:v>8.6999999999999993</c:v>
                </c:pt>
                <c:pt idx="3">
                  <c:v>8.6</c:v>
                </c:pt>
                <c:pt idx="4">
                  <c:v>8.6999999999999993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264432"/>
        <c:axId val="290384544"/>
      </c:barChart>
      <c:catAx>
        <c:axId val="2902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0384544"/>
        <c:crosses val="autoZero"/>
        <c:auto val="1"/>
        <c:lblAlgn val="ctr"/>
        <c:lblOffset val="100"/>
        <c:noMultiLvlLbl val="0"/>
      </c:catAx>
      <c:valAx>
        <c:axId val="290384544"/>
        <c:scaling>
          <c:orientation val="minMax"/>
          <c:min val="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902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2012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Nacional!$A$9:$A$13</c:f>
              <c:strCache>
                <c:ptCount val="5"/>
                <c:pt idx="0">
                  <c:v>Aplicabilidade dos Cursos </c:v>
                </c:pt>
                <c:pt idx="1">
                  <c:v>Aplicabilidade das Palestras, seminários e oficinas</c:v>
                </c:pt>
                <c:pt idx="2">
                  <c:v>Aplicabilidade das Consultorias</c:v>
                </c:pt>
                <c:pt idx="3">
                  <c:v>Aplicabilidade das Feiras e eventos</c:v>
                </c:pt>
                <c:pt idx="4">
                  <c:v>Aplicabilidade das Orientação e materiais</c:v>
                </c:pt>
              </c:strCache>
            </c:strRef>
          </c:cat>
          <c:val>
            <c:numRef>
              <c:f>Nacional!$B$9:$B$13</c:f>
              <c:numCache>
                <c:formatCode>0.0</c:formatCode>
                <c:ptCount val="5"/>
                <c:pt idx="0">
                  <c:v>7.71</c:v>
                </c:pt>
                <c:pt idx="1">
                  <c:v>7.53</c:v>
                </c:pt>
                <c:pt idx="2">
                  <c:v>7.12</c:v>
                </c:pt>
                <c:pt idx="3">
                  <c:v>7.21</c:v>
                </c:pt>
                <c:pt idx="4">
                  <c:v>7.24</c:v>
                </c:pt>
              </c:numCache>
            </c:numRef>
          </c:val>
        </c:ser>
        <c:ser>
          <c:idx val="1"/>
          <c:order val="1"/>
          <c:tx>
            <c:v>2013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Nacional!$A$9:$A$13</c:f>
              <c:strCache>
                <c:ptCount val="5"/>
                <c:pt idx="0">
                  <c:v>Aplicabilidade dos Cursos </c:v>
                </c:pt>
                <c:pt idx="1">
                  <c:v>Aplicabilidade das Palestras, seminários e oficinas</c:v>
                </c:pt>
                <c:pt idx="2">
                  <c:v>Aplicabilidade das Consultorias</c:v>
                </c:pt>
                <c:pt idx="3">
                  <c:v>Aplicabilidade das Feiras e eventos</c:v>
                </c:pt>
                <c:pt idx="4">
                  <c:v>Aplicabilidade das Orientação e materiais</c:v>
                </c:pt>
              </c:strCache>
            </c:strRef>
          </c:cat>
          <c:val>
            <c:numRef>
              <c:f>Nacional!$C$9:$C$13</c:f>
              <c:numCache>
                <c:formatCode>0.0</c:formatCode>
                <c:ptCount val="5"/>
                <c:pt idx="0">
                  <c:v>8.3000000000000007</c:v>
                </c:pt>
                <c:pt idx="1">
                  <c:v>8.1</c:v>
                </c:pt>
                <c:pt idx="2">
                  <c:v>8</c:v>
                </c:pt>
                <c:pt idx="3">
                  <c:v>8.1</c:v>
                </c:pt>
                <c:pt idx="4">
                  <c:v>7.9</c:v>
                </c:pt>
              </c:numCache>
            </c:numRef>
          </c:val>
        </c:ser>
        <c:ser>
          <c:idx val="2"/>
          <c:order val="2"/>
          <c:tx>
            <c:v>2014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Nacional!$A$9:$A$13</c:f>
              <c:strCache>
                <c:ptCount val="5"/>
                <c:pt idx="0">
                  <c:v>Aplicabilidade dos Cursos </c:v>
                </c:pt>
                <c:pt idx="1">
                  <c:v>Aplicabilidade das Palestras, seminários e oficinas</c:v>
                </c:pt>
                <c:pt idx="2">
                  <c:v>Aplicabilidade das Consultorias</c:v>
                </c:pt>
                <c:pt idx="3">
                  <c:v>Aplicabilidade das Feiras e eventos</c:v>
                </c:pt>
                <c:pt idx="4">
                  <c:v>Aplicabilidade das Orientação e materiais</c:v>
                </c:pt>
              </c:strCache>
            </c:strRef>
          </c:cat>
          <c:val>
            <c:numRef>
              <c:f>Nacional!$D$9:$D$13</c:f>
              <c:numCache>
                <c:formatCode>0.0</c:formatCode>
                <c:ptCount val="5"/>
                <c:pt idx="0">
                  <c:v>8.4</c:v>
                </c:pt>
                <c:pt idx="1">
                  <c:v>8.4</c:v>
                </c:pt>
                <c:pt idx="2">
                  <c:v>7.9</c:v>
                </c:pt>
                <c:pt idx="3">
                  <c:v>8.3000000000000007</c:v>
                </c:pt>
                <c:pt idx="4">
                  <c:v>7.7</c:v>
                </c:pt>
              </c:numCache>
            </c:numRef>
          </c:val>
        </c:ser>
        <c:ser>
          <c:idx val="3"/>
          <c:order val="3"/>
          <c:tx>
            <c:v>2015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Nacional!$A$9:$A$13</c:f>
              <c:strCache>
                <c:ptCount val="5"/>
                <c:pt idx="0">
                  <c:v>Aplicabilidade dos Cursos </c:v>
                </c:pt>
                <c:pt idx="1">
                  <c:v>Aplicabilidade das Palestras, seminários e oficinas</c:v>
                </c:pt>
                <c:pt idx="2">
                  <c:v>Aplicabilidade das Consultorias</c:v>
                </c:pt>
                <c:pt idx="3">
                  <c:v>Aplicabilidade das Feiras e eventos</c:v>
                </c:pt>
                <c:pt idx="4">
                  <c:v>Aplicabilidade das Orientação e materiais</c:v>
                </c:pt>
              </c:strCache>
            </c:strRef>
          </c:cat>
          <c:val>
            <c:numRef>
              <c:f>Nacional!$E$9:$E$13</c:f>
              <c:numCache>
                <c:formatCode>0.0</c:formatCode>
                <c:ptCount val="5"/>
                <c:pt idx="0" formatCode="General">
                  <c:v>8.3000000000000007</c:v>
                </c:pt>
                <c:pt idx="1">
                  <c:v>8</c:v>
                </c:pt>
                <c:pt idx="2" formatCode="General">
                  <c:v>7.9</c:v>
                </c:pt>
                <c:pt idx="3" formatCode="General">
                  <c:v>7.7</c:v>
                </c:pt>
                <c:pt idx="4" formatCode="General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8991632"/>
        <c:axId val="288992808"/>
      </c:barChart>
      <c:catAx>
        <c:axId val="28899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8992808"/>
        <c:crosses val="autoZero"/>
        <c:auto val="1"/>
        <c:lblAlgn val="ctr"/>
        <c:lblOffset val="100"/>
        <c:noMultiLvlLbl val="0"/>
      </c:catAx>
      <c:valAx>
        <c:axId val="288992808"/>
        <c:scaling>
          <c:orientation val="minMax"/>
          <c:min val="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8899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16006553751018E-2"/>
          <c:y val="0.1272281501164243"/>
          <c:w val="0.90071515858927642"/>
          <c:h val="0.84256294351085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Cursos</c:v>
                </c:pt>
              </c:strCache>
            </c:strRef>
          </c:tx>
          <c:spPr>
            <a:solidFill>
              <a:srgbClr val="EA9F3A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Plan1!$B$2:$B$3</c:f>
              <c:numCache>
                <c:formatCode>###0.0%</c:formatCode>
                <c:ptCount val="2"/>
                <c:pt idx="0">
                  <c:v>0.30499999999999999</c:v>
                </c:pt>
                <c:pt idx="1">
                  <c:v>0.4015748407444496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5C-46E7-8910-7B6B9B4089C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Palestras, seminários ou oficinas</c:v>
                </c:pt>
              </c:strCache>
            </c:strRef>
          </c:tx>
          <c:spPr>
            <a:solidFill>
              <a:srgbClr val="B34A3F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Plan1!$C$2:$C$3</c:f>
              <c:numCache>
                <c:formatCode>###0.0%</c:formatCode>
                <c:ptCount val="2"/>
                <c:pt idx="0">
                  <c:v>0.35599999999999998</c:v>
                </c:pt>
                <c:pt idx="1">
                  <c:v>0.41275304974562133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5C-46E7-8910-7B6B9B4089CE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Consultoria</c:v>
                </c:pt>
              </c:strCache>
            </c:strRef>
          </c:tx>
          <c:spPr>
            <a:solidFill>
              <a:srgbClr val="688598"/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B5C-46E7-8910-7B6B9B4089C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B5C-46E7-8910-7B6B9B4089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Plan1!$D$2:$D$3</c:f>
              <c:numCache>
                <c:formatCode>###0.0%</c:formatCode>
                <c:ptCount val="2"/>
                <c:pt idx="0">
                  <c:v>0.156</c:v>
                </c:pt>
                <c:pt idx="1">
                  <c:v>0.23250565099693601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B5C-46E7-8910-7B6B9B4089CE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Feiras ou eventos do Sebrae</c:v>
                </c:pt>
              </c:strCache>
            </c:strRef>
          </c:tx>
          <c:spPr>
            <a:solidFill>
              <a:srgbClr val="41774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17746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B5C-46E7-8910-7B6B9B4089CE}"/>
              </c:ext>
            </c:extLst>
          </c:dPt>
          <c:dPt>
            <c:idx val="1"/>
            <c:invertIfNegative val="0"/>
            <c:bubble3D val="0"/>
            <c:spPr>
              <a:solidFill>
                <a:srgbClr val="417746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B5C-46E7-8910-7B6B9B4089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Plan1!$E$2:$E$3</c:f>
              <c:numCache>
                <c:formatCode>###0.0%</c:formatCode>
                <c:ptCount val="2"/>
                <c:pt idx="0">
                  <c:v>7.6999999999999999E-2</c:v>
                </c:pt>
                <c:pt idx="1">
                  <c:v>9.4399708124903461E-2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B5C-46E7-8910-7B6B9B4089CE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Orientação e/ou materiais informativos</c:v>
                </c:pt>
              </c:strCache>
            </c:strRef>
          </c:tx>
          <c:spPr>
            <a:solidFill>
              <a:srgbClr val="89596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95967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B5C-46E7-8910-7B6B9B4089CE}"/>
              </c:ext>
            </c:extLst>
          </c:dPt>
          <c:dPt>
            <c:idx val="1"/>
            <c:invertIfNegative val="0"/>
            <c:bubble3D val="0"/>
            <c:spPr>
              <a:solidFill>
                <a:srgbClr val="895967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B5C-46E7-8910-7B6B9B4089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Plan1!$F$2:$F$3</c:f>
              <c:numCache>
                <c:formatCode>###0.0%</c:formatCode>
                <c:ptCount val="2"/>
                <c:pt idx="0">
                  <c:v>0.34100000000000003</c:v>
                </c:pt>
                <c:pt idx="1">
                  <c:v>0.47662236942132508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B5C-46E7-8910-7B6B9B4089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431353008"/>
        <c:axId val="431353400"/>
      </c:barChart>
      <c:catAx>
        <c:axId val="431353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pt-BR"/>
          </a:p>
        </c:txPr>
        <c:crossAx val="431353400"/>
        <c:crosses val="autoZero"/>
        <c:auto val="1"/>
        <c:lblAlgn val="ctr"/>
        <c:lblOffset val="100"/>
        <c:noMultiLvlLbl val="0"/>
      </c:catAx>
      <c:valAx>
        <c:axId val="431353400"/>
        <c:scaling>
          <c:orientation val="minMax"/>
        </c:scaling>
        <c:delete val="1"/>
        <c:axPos val="t"/>
        <c:numFmt formatCode="###0.0%" sourceLinked="1"/>
        <c:majorTickMark val="out"/>
        <c:minorTickMark val="none"/>
        <c:tickLblPos val="none"/>
        <c:crossAx val="431353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9.906306706662228E-4"/>
          <c:w val="1"/>
          <c:h val="0.12754818720612809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v>2013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Nacional!$A$15:$A$19</c:f>
              <c:strCache>
                <c:ptCount val="5"/>
                <c:pt idx="0">
                  <c:v>Efetividade dos Cursos</c:v>
                </c:pt>
                <c:pt idx="1">
                  <c:v>Efetividade das Palestras, seminários e oficinas</c:v>
                </c:pt>
                <c:pt idx="2">
                  <c:v>Efetividade das Consultorias</c:v>
                </c:pt>
                <c:pt idx="3">
                  <c:v>Efetividade das Feiras e eventos</c:v>
                </c:pt>
                <c:pt idx="4">
                  <c:v>Efetividade das Orientação e materiais</c:v>
                </c:pt>
              </c:strCache>
            </c:strRef>
          </c:cat>
          <c:val>
            <c:numRef>
              <c:f>Nacional!$C$15:$C$19</c:f>
              <c:numCache>
                <c:formatCode>0.0</c:formatCode>
                <c:ptCount val="5"/>
                <c:pt idx="0">
                  <c:v>8.3000000000000007</c:v>
                </c:pt>
                <c:pt idx="1">
                  <c:v>8.1999999999999993</c:v>
                </c:pt>
                <c:pt idx="2">
                  <c:v>8</c:v>
                </c:pt>
                <c:pt idx="3">
                  <c:v>8.1999999999999993</c:v>
                </c:pt>
                <c:pt idx="4" formatCode="General">
                  <c:v>8</c:v>
                </c:pt>
              </c:numCache>
            </c:numRef>
          </c:val>
        </c:ser>
        <c:ser>
          <c:idx val="2"/>
          <c:order val="2"/>
          <c:tx>
            <c:v>2014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Nacional!$A$15:$A$19</c:f>
              <c:strCache>
                <c:ptCount val="5"/>
                <c:pt idx="0">
                  <c:v>Efetividade dos Cursos</c:v>
                </c:pt>
                <c:pt idx="1">
                  <c:v>Efetividade das Palestras, seminários e oficinas</c:v>
                </c:pt>
                <c:pt idx="2">
                  <c:v>Efetividade das Consultorias</c:v>
                </c:pt>
                <c:pt idx="3">
                  <c:v>Efetividade das Feiras e eventos</c:v>
                </c:pt>
                <c:pt idx="4">
                  <c:v>Efetividade das Orientação e materiais</c:v>
                </c:pt>
              </c:strCache>
            </c:strRef>
          </c:cat>
          <c:val>
            <c:numRef>
              <c:f>Nacional!$D$15:$D$19</c:f>
              <c:numCache>
                <c:formatCode>0.0</c:formatCode>
                <c:ptCount val="5"/>
                <c:pt idx="0">
                  <c:v>8.4</c:v>
                </c:pt>
                <c:pt idx="1">
                  <c:v>8.3000000000000007</c:v>
                </c:pt>
                <c:pt idx="2">
                  <c:v>7.8</c:v>
                </c:pt>
                <c:pt idx="3">
                  <c:v>8</c:v>
                </c:pt>
                <c:pt idx="4">
                  <c:v>7.6</c:v>
                </c:pt>
              </c:numCache>
            </c:numRef>
          </c:val>
        </c:ser>
        <c:ser>
          <c:idx val="3"/>
          <c:order val="3"/>
          <c:tx>
            <c:v>2015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Nacional!$A$15:$A$19</c:f>
              <c:strCache>
                <c:ptCount val="5"/>
                <c:pt idx="0">
                  <c:v>Efetividade dos Cursos</c:v>
                </c:pt>
                <c:pt idx="1">
                  <c:v>Efetividade das Palestras, seminários e oficinas</c:v>
                </c:pt>
                <c:pt idx="2">
                  <c:v>Efetividade das Consultorias</c:v>
                </c:pt>
                <c:pt idx="3">
                  <c:v>Efetividade das Feiras e eventos</c:v>
                </c:pt>
                <c:pt idx="4">
                  <c:v>Efetividade das Orientação e materiais</c:v>
                </c:pt>
              </c:strCache>
            </c:strRef>
          </c:cat>
          <c:val>
            <c:numRef>
              <c:f>Nacional!$E$15:$E$19</c:f>
              <c:numCache>
                <c:formatCode>0.0</c:formatCode>
                <c:ptCount val="5"/>
                <c:pt idx="0" formatCode="General">
                  <c:v>8.1999999999999993</c:v>
                </c:pt>
                <c:pt idx="1">
                  <c:v>8</c:v>
                </c:pt>
                <c:pt idx="2" formatCode="General">
                  <c:v>7.7</c:v>
                </c:pt>
                <c:pt idx="3" formatCode="General">
                  <c:v>7.5</c:v>
                </c:pt>
                <c:pt idx="4" formatCode="General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8993592"/>
        <c:axId val="2889699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Nacional!$A$15:$A$19</c15:sqref>
                        </c15:formulaRef>
                      </c:ext>
                    </c:extLst>
                    <c:strCache>
                      <c:ptCount val="5"/>
                      <c:pt idx="0">
                        <c:v>Efetividade dos Cursos</c:v>
                      </c:pt>
                      <c:pt idx="1">
                        <c:v>Efetividade das Palestras, seminários e oficinas</c:v>
                      </c:pt>
                      <c:pt idx="2">
                        <c:v>Efetividade das Consultorias</c:v>
                      </c:pt>
                      <c:pt idx="3">
                        <c:v>Efetividade das Feiras e eventos</c:v>
                      </c:pt>
                      <c:pt idx="4">
                        <c:v>Efetividade das Orientação e materiais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Nacional!$B$15:$B$19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8899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8969976"/>
        <c:crosses val="autoZero"/>
        <c:auto val="1"/>
        <c:lblAlgn val="ctr"/>
        <c:lblOffset val="100"/>
        <c:noMultiLvlLbl val="0"/>
      </c:catAx>
      <c:valAx>
        <c:axId val="288969976"/>
        <c:scaling>
          <c:orientation val="minMax"/>
          <c:min val="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88993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EA9F3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89-437B-AC51-07B85671A3B8}"/>
              </c:ext>
            </c:extLst>
          </c:dPt>
          <c:dPt>
            <c:idx val="1"/>
            <c:invertIfNegative val="0"/>
            <c:bubble3D val="0"/>
            <c:spPr>
              <a:solidFill>
                <a:srgbClr val="B34A3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89-437B-AC51-07B85671A3B8}"/>
              </c:ext>
            </c:extLst>
          </c:dPt>
          <c:dPt>
            <c:idx val="2"/>
            <c:invertIfNegative val="0"/>
            <c:bubble3D val="0"/>
            <c:spPr>
              <a:solidFill>
                <a:srgbClr val="68859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89-437B-AC51-07B85671A3B8}"/>
              </c:ext>
            </c:extLst>
          </c:dPt>
          <c:dPt>
            <c:idx val="3"/>
            <c:invertIfNegative val="0"/>
            <c:bubble3D val="0"/>
            <c:spPr>
              <a:solidFill>
                <a:srgbClr val="4177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89-437B-AC51-07B85671A3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Centro-Oeste</c:v>
                </c:pt>
                <c:pt idx="3">
                  <c:v>Sul</c:v>
                </c:pt>
                <c:pt idx="4">
                  <c:v>Sudeste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0.81599999999999995</c:v>
                </c:pt>
                <c:pt idx="1">
                  <c:v>0.78900000000000003</c:v>
                </c:pt>
                <c:pt idx="2">
                  <c:v>0.74757655636181208</c:v>
                </c:pt>
                <c:pt idx="3">
                  <c:v>0.74099999999999999</c:v>
                </c:pt>
                <c:pt idx="4">
                  <c:v>0.72936428676819931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D89-437B-AC51-07B85671A3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3673552"/>
        <c:axId val="493673944"/>
      </c:barChart>
      <c:catAx>
        <c:axId val="493673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493673944"/>
        <c:crosses val="autoZero"/>
        <c:auto val="1"/>
        <c:lblAlgn val="ctr"/>
        <c:lblOffset val="100"/>
        <c:noMultiLvlLbl val="0"/>
      </c:catAx>
      <c:valAx>
        <c:axId val="493673944"/>
        <c:scaling>
          <c:orientation val="minMax"/>
          <c:max val="1"/>
          <c:min val="0.1"/>
        </c:scaling>
        <c:delete val="1"/>
        <c:axPos val="l"/>
        <c:numFmt formatCode="0.0%" sourceLinked="1"/>
        <c:majorTickMark val="none"/>
        <c:minorTickMark val="none"/>
        <c:tickLblPos val="nextTo"/>
        <c:crossAx val="493673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Centro-Oeste</c:v>
                </c:pt>
                <c:pt idx="3">
                  <c:v>Sul</c:v>
                </c:pt>
                <c:pt idx="4">
                  <c:v>Sudeste</c:v>
                </c:pt>
              </c:strCache>
            </c:strRef>
          </c:cat>
          <c:val>
            <c:numRef>
              <c:f>Plan1!$B$2:$B$6</c:f>
              <c:numCache>
                <c:formatCode>###0.0%</c:formatCode>
                <c:ptCount val="5"/>
                <c:pt idx="0">
                  <c:v>0.82099999999999995</c:v>
                </c:pt>
                <c:pt idx="1">
                  <c:v>0.82099999999999995</c:v>
                </c:pt>
                <c:pt idx="2">
                  <c:v>0.76700000000000002</c:v>
                </c:pt>
                <c:pt idx="3" formatCode="0.0%">
                  <c:v>0.78</c:v>
                </c:pt>
                <c:pt idx="4">
                  <c:v>0.80100000000000005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CE-4595-B980-C2993DB6FFD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2.8912998737845156E-3"/>
                  <c:y val="1.87499999999999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CE-4595-B980-C2993DB6FFD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825997475690312E-3"/>
                  <c:y val="9.3749999999999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5CE-4595-B980-C2993DB6FFD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119549558245806E-2"/>
                  <c:y val="6.25000000000000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5CE-4595-B980-C2993DB6FFD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3369498106767736E-3"/>
                  <c:y val="1.87500000000000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5CE-4595-B980-C2993DB6FFD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2282496844612897E-3"/>
                  <c:y val="6.25000000000000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5CE-4595-B980-C2993DB6FFD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Centro-Oeste</c:v>
                </c:pt>
                <c:pt idx="3">
                  <c:v>Sul</c:v>
                </c:pt>
                <c:pt idx="4">
                  <c:v>Sudeste</c:v>
                </c:pt>
              </c:strCache>
            </c:strRef>
          </c:cat>
          <c:val>
            <c:numRef>
              <c:f>Plan1!$C$2:$C$6</c:f>
              <c:numCache>
                <c:formatCode>0.0%</c:formatCode>
                <c:ptCount val="5"/>
                <c:pt idx="0">
                  <c:v>0.81599999999999995</c:v>
                </c:pt>
                <c:pt idx="1">
                  <c:v>0.78900000000000003</c:v>
                </c:pt>
                <c:pt idx="2">
                  <c:v>0.74757655636181208</c:v>
                </c:pt>
                <c:pt idx="3">
                  <c:v>0.74083475155650524</c:v>
                </c:pt>
                <c:pt idx="4">
                  <c:v>0.72936428676819931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5CE-4595-B980-C2993DB6FF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3674728"/>
        <c:axId val="493675120"/>
      </c:barChart>
      <c:catAx>
        <c:axId val="493674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 i="0"/>
            </a:pPr>
            <a:endParaRPr lang="pt-BR"/>
          </a:p>
        </c:txPr>
        <c:crossAx val="493675120"/>
        <c:crosses val="autoZero"/>
        <c:auto val="1"/>
        <c:lblAlgn val="ctr"/>
        <c:lblOffset val="100"/>
        <c:noMultiLvlLbl val="0"/>
      </c:catAx>
      <c:valAx>
        <c:axId val="493675120"/>
        <c:scaling>
          <c:orientation val="minMax"/>
          <c:max val="1"/>
          <c:min val="0.1"/>
        </c:scaling>
        <c:delete val="1"/>
        <c:axPos val="l"/>
        <c:numFmt formatCode="###0.0%" sourceLinked="1"/>
        <c:majorTickMark val="none"/>
        <c:minorTickMark val="none"/>
        <c:tickLblPos val="nextTo"/>
        <c:crossAx val="4936747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EA9F3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C3-48D4-BCB5-A0786F0A3B88}"/>
              </c:ext>
            </c:extLst>
          </c:dPt>
          <c:dPt>
            <c:idx val="1"/>
            <c:invertIfNegative val="0"/>
            <c:bubble3D val="0"/>
            <c:spPr>
              <a:solidFill>
                <a:srgbClr val="B34A3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C3-48D4-BCB5-A0786F0A3B88}"/>
              </c:ext>
            </c:extLst>
          </c:dPt>
          <c:dPt>
            <c:idx val="2"/>
            <c:invertIfNegative val="0"/>
            <c:bubble3D val="0"/>
            <c:spPr>
              <a:solidFill>
                <a:srgbClr val="68859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C3-48D4-BCB5-A0786F0A3B88}"/>
              </c:ext>
            </c:extLst>
          </c:dPt>
          <c:dPt>
            <c:idx val="3"/>
            <c:invertIfNegative val="0"/>
            <c:bubble3D val="0"/>
            <c:spPr>
              <a:solidFill>
                <a:srgbClr val="4177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C3-48D4-BCB5-A0786F0A3B88}"/>
              </c:ext>
            </c:extLst>
          </c:dPt>
          <c:dPt>
            <c:idx val="4"/>
            <c:invertIfNegative val="0"/>
            <c:bubble3D val="0"/>
            <c:spPr>
              <a:solidFill>
                <a:srgbClr val="89596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7C3-48D4-BCB5-A0786F0A3B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Preparo do atendente (demonstração de conhecimento no assunto)</c:v>
                </c:pt>
                <c:pt idx="1">
                  <c:v>Pró-atividade (quero que o Sebrae me procure)</c:v>
                </c:pt>
                <c:pt idx="2">
                  <c:v>Divulgação (informar sobre o que Sebrae oferece)</c:v>
                </c:pt>
                <c:pt idx="3">
                  <c:v>Ter mais Agências/Sebrae na minha cidade</c:v>
                </c:pt>
                <c:pt idx="4">
                  <c:v>Conteúdo em geral</c:v>
                </c:pt>
                <c:pt idx="5">
                  <c:v>Conteúdo (de consultoria)</c:v>
                </c:pt>
              </c:strCache>
            </c:strRef>
          </c:cat>
          <c:val>
            <c:numRef>
              <c:f>Plan1!$B$2:$B$7</c:f>
              <c:numCache>
                <c:formatCode>###0.0%</c:formatCode>
                <c:ptCount val="6"/>
                <c:pt idx="0">
                  <c:v>0.25525607143687695</c:v>
                </c:pt>
                <c:pt idx="1">
                  <c:v>0.25240789206838415</c:v>
                </c:pt>
                <c:pt idx="2">
                  <c:v>0.23449955098471112</c:v>
                </c:pt>
                <c:pt idx="3">
                  <c:v>0.23369994550014234</c:v>
                </c:pt>
                <c:pt idx="4">
                  <c:v>0.21760172716598294</c:v>
                </c:pt>
                <c:pt idx="5">
                  <c:v>0.20152139767971786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7C3-48D4-BCB5-A0786F0A3B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3675904"/>
        <c:axId val="493676296"/>
      </c:barChart>
      <c:catAx>
        <c:axId val="493675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93676296"/>
        <c:crosses val="autoZero"/>
        <c:auto val="1"/>
        <c:lblAlgn val="ctr"/>
        <c:lblOffset val="100"/>
        <c:noMultiLvlLbl val="0"/>
      </c:catAx>
      <c:valAx>
        <c:axId val="493676296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493675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EA9F3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C9-499F-A954-CD9ED99194C4}"/>
              </c:ext>
            </c:extLst>
          </c:dPt>
          <c:dPt>
            <c:idx val="1"/>
            <c:invertIfNegative val="0"/>
            <c:bubble3D val="0"/>
            <c:spPr>
              <a:solidFill>
                <a:srgbClr val="B34A3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C9-499F-A954-CD9ED99194C4}"/>
              </c:ext>
            </c:extLst>
          </c:dPt>
          <c:dPt>
            <c:idx val="2"/>
            <c:invertIfNegative val="0"/>
            <c:bubble3D val="0"/>
            <c:spPr>
              <a:solidFill>
                <a:srgbClr val="68859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C9-499F-A954-CD9ED99194C4}"/>
              </c:ext>
            </c:extLst>
          </c:dPt>
          <c:dPt>
            <c:idx val="3"/>
            <c:invertIfNegative val="0"/>
            <c:bubble3D val="0"/>
            <c:spPr>
              <a:solidFill>
                <a:srgbClr val="4177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C9-499F-A954-CD9ED99194C4}"/>
              </c:ext>
            </c:extLst>
          </c:dPt>
          <c:dPt>
            <c:idx val="4"/>
            <c:invertIfNegative val="0"/>
            <c:bubble3D val="0"/>
            <c:spPr>
              <a:solidFill>
                <a:srgbClr val="89596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7C9-499F-A954-CD9ED99194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Procurei na internet</c:v>
                </c:pt>
                <c:pt idx="1">
                  <c:v>Uma pessoa do Sebrae veio à minha empresa</c:v>
                </c:pt>
                <c:pt idx="2">
                  <c:v>Vi a propaganda na TV</c:v>
                </c:pt>
                <c:pt idx="3">
                  <c:v>Fui ao Sebrae</c:v>
                </c:pt>
                <c:pt idx="4">
                  <c:v>Fiquei sabendo por meio de outra instituição </c:v>
                </c:pt>
                <c:pt idx="5">
                  <c:v>Fui indicado(a) por um amigo(a) ou parente</c:v>
                </c:pt>
              </c:strCache>
            </c:strRef>
          </c:cat>
          <c:val>
            <c:numRef>
              <c:f>Plan1!$B$2:$B$7</c:f>
              <c:numCache>
                <c:formatCode>###0.0%</c:formatCode>
                <c:ptCount val="6"/>
                <c:pt idx="0">
                  <c:v>0.21281234397802495</c:v>
                </c:pt>
                <c:pt idx="1">
                  <c:v>0.18623230775013006</c:v>
                </c:pt>
                <c:pt idx="2">
                  <c:v>0.17358992280750132</c:v>
                </c:pt>
                <c:pt idx="3">
                  <c:v>0.16978002182737545</c:v>
                </c:pt>
                <c:pt idx="4">
                  <c:v>0.14112376056763279</c:v>
                </c:pt>
                <c:pt idx="5">
                  <c:v>0.14027042943421436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7C9-499F-A954-CD9ED99194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5941120"/>
        <c:axId val="495941512"/>
      </c:barChart>
      <c:catAx>
        <c:axId val="495941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95941512"/>
        <c:crosses val="autoZero"/>
        <c:auto val="1"/>
        <c:lblAlgn val="ctr"/>
        <c:lblOffset val="100"/>
        <c:noMultiLvlLbl val="0"/>
      </c:catAx>
      <c:valAx>
        <c:axId val="495941512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495941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Cursos</c:v>
                </c:pt>
              </c:strCache>
            </c:strRef>
          </c:tx>
          <c:spPr>
            <a:solidFill>
              <a:srgbClr val="EA9F3A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Plan1!$B$2:$B$3</c:f>
              <c:numCache>
                <c:formatCode>0.0%</c:formatCode>
                <c:ptCount val="2"/>
                <c:pt idx="0">
                  <c:v>0.31531219597513305</c:v>
                </c:pt>
                <c:pt idx="1">
                  <c:v>0.47836454883877971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11-415C-A812-F93CCEA3946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Palestras, seminários ou oficinas</c:v>
                </c:pt>
              </c:strCache>
            </c:strRef>
          </c:tx>
          <c:spPr>
            <a:solidFill>
              <a:srgbClr val="B34A3F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Plan1!$C$2:$C$3</c:f>
              <c:numCache>
                <c:formatCode>0.0%</c:formatCode>
                <c:ptCount val="2"/>
                <c:pt idx="0">
                  <c:v>0.42178780104641872</c:v>
                </c:pt>
                <c:pt idx="1">
                  <c:v>0.396019708529398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11-415C-A812-F93CCEA39460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Consultoria</c:v>
                </c:pt>
              </c:strCache>
            </c:strRef>
          </c:tx>
          <c:spPr>
            <a:solidFill>
              <a:srgbClr val="688598"/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F11-415C-A812-F93CCEA3946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F11-415C-A812-F93CCEA394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Plan1!$D$2:$D$3</c:f>
              <c:numCache>
                <c:formatCode>0.0%</c:formatCode>
                <c:ptCount val="2"/>
                <c:pt idx="0">
                  <c:v>0.23933145624430574</c:v>
                </c:pt>
                <c:pt idx="1">
                  <c:v>0.36540217844455386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11-415C-A812-F93CCEA39460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Feiras ou eventos do Sebrae</c:v>
                </c:pt>
              </c:strCache>
            </c:strRef>
          </c:tx>
          <c:spPr>
            <a:solidFill>
              <a:srgbClr val="41774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17746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F11-415C-A812-F93CCEA39460}"/>
              </c:ext>
            </c:extLst>
          </c:dPt>
          <c:dPt>
            <c:idx val="1"/>
            <c:invertIfNegative val="0"/>
            <c:bubble3D val="0"/>
            <c:spPr>
              <a:solidFill>
                <a:srgbClr val="417746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F11-415C-A812-F93CCEA394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Plan1!$E$2:$E$3</c:f>
              <c:numCache>
                <c:formatCode>0.0%</c:formatCode>
                <c:ptCount val="2"/>
                <c:pt idx="0">
                  <c:v>8.6309916321750252E-2</c:v>
                </c:pt>
                <c:pt idx="1">
                  <c:v>0.16912082548630805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F11-415C-A812-F93CCEA39460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Orientação e/ou materiais informativos</c:v>
                </c:pt>
              </c:strCache>
            </c:strRef>
          </c:tx>
          <c:spPr>
            <a:solidFill>
              <a:srgbClr val="89596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Plan1!$F$2:$F$3</c:f>
              <c:numCache>
                <c:formatCode>0.0%</c:formatCode>
                <c:ptCount val="2"/>
                <c:pt idx="0">
                  <c:v>0.25495116428089526</c:v>
                </c:pt>
                <c:pt idx="1">
                  <c:v>0.5046280184044093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F11-415C-A812-F93CCEA394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495941904"/>
        <c:axId val="495942296"/>
      </c:barChart>
      <c:catAx>
        <c:axId val="495941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pt-BR"/>
          </a:p>
        </c:txPr>
        <c:crossAx val="495942296"/>
        <c:crosses val="autoZero"/>
        <c:auto val="1"/>
        <c:lblAlgn val="ctr"/>
        <c:lblOffset val="100"/>
        <c:noMultiLvlLbl val="0"/>
      </c:catAx>
      <c:valAx>
        <c:axId val="49594229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4959419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9.906306706662228E-4"/>
          <c:w val="1"/>
          <c:h val="0.12226056808595683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Cursos</c:v>
                </c:pt>
              </c:strCache>
            </c:strRef>
          </c:tx>
          <c:spPr>
            <a:solidFill>
              <a:srgbClr val="EA9F3A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Plan1!$B$2:$B$3</c:f>
              <c:numCache>
                <c:formatCode>0.0%</c:formatCode>
                <c:ptCount val="2"/>
                <c:pt idx="0">
                  <c:v>0.17240656503596746</c:v>
                </c:pt>
                <c:pt idx="1">
                  <c:v>0.29243715554578797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D9-4BB8-9DD9-292993DB828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Palestras, seminários ou oficinas</c:v>
                </c:pt>
              </c:strCache>
            </c:strRef>
          </c:tx>
          <c:spPr>
            <a:solidFill>
              <a:srgbClr val="B34A3F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Plan1!$C$2:$C$3</c:f>
              <c:numCache>
                <c:formatCode>0.0%</c:formatCode>
                <c:ptCount val="2"/>
                <c:pt idx="0">
                  <c:v>0.23398708675371283</c:v>
                </c:pt>
                <c:pt idx="1">
                  <c:v>0.34755351910522586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D9-4BB8-9DD9-292993DB828C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Consultoria</c:v>
                </c:pt>
              </c:strCache>
            </c:strRef>
          </c:tx>
          <c:spPr>
            <a:solidFill>
              <a:srgbClr val="688598"/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7D9-4BB8-9DD9-292993DB828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7D9-4BB8-9DD9-292993DB82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Plan1!$D$2:$D$3</c:f>
              <c:numCache>
                <c:formatCode>0.0%</c:formatCode>
                <c:ptCount val="2"/>
                <c:pt idx="0">
                  <c:v>0.1590223164042435</c:v>
                </c:pt>
                <c:pt idx="1">
                  <c:v>0.27228586433536195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7D9-4BB8-9DD9-292993DB828C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Feiras ou eventos do Sebrae</c:v>
                </c:pt>
              </c:strCache>
            </c:strRef>
          </c:tx>
          <c:spPr>
            <a:solidFill>
              <a:srgbClr val="41774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17746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7D9-4BB8-9DD9-292993DB828C}"/>
              </c:ext>
            </c:extLst>
          </c:dPt>
          <c:dPt>
            <c:idx val="1"/>
            <c:invertIfNegative val="0"/>
            <c:bubble3D val="0"/>
            <c:spPr>
              <a:solidFill>
                <a:srgbClr val="417746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7D9-4BB8-9DD9-292993DB82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Plan1!$E$2:$E$3</c:f>
              <c:numCache>
                <c:formatCode>0.0%</c:formatCode>
                <c:ptCount val="2"/>
                <c:pt idx="0">
                  <c:v>5.7618078143213382E-2</c:v>
                </c:pt>
                <c:pt idx="1">
                  <c:v>0.12793132220034548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7D9-4BB8-9DD9-292993DB828C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Orientação e/ou materiais informativos</c:v>
                </c:pt>
              </c:strCache>
            </c:strRef>
          </c:tx>
          <c:spPr>
            <a:solidFill>
              <a:srgbClr val="89596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Plan1!$F$2:$F$3</c:f>
              <c:numCache>
                <c:formatCode>0.0%</c:formatCode>
                <c:ptCount val="2"/>
                <c:pt idx="0">
                  <c:v>0.54938421861402009</c:v>
                </c:pt>
                <c:pt idx="1">
                  <c:v>0.59775573150873784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7D9-4BB8-9DD9-292993DB82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495943080"/>
        <c:axId val="495943472"/>
      </c:barChart>
      <c:catAx>
        <c:axId val="495943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pt-BR"/>
          </a:p>
        </c:txPr>
        <c:crossAx val="495943472"/>
        <c:crosses val="autoZero"/>
        <c:auto val="1"/>
        <c:lblAlgn val="ctr"/>
        <c:lblOffset val="100"/>
        <c:noMultiLvlLbl val="0"/>
      </c:catAx>
      <c:valAx>
        <c:axId val="49594347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495943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9.906306706662228E-4"/>
          <c:w val="1"/>
          <c:h val="0.12746922791573306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Cursos</c:v>
                </c:pt>
              </c:strCache>
            </c:strRef>
          </c:tx>
          <c:spPr>
            <a:solidFill>
              <a:srgbClr val="EA9F3A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Plan1!$B$2:$B$3</c:f>
              <c:numCache>
                <c:formatCode>0.0%</c:formatCode>
                <c:ptCount val="2"/>
                <c:pt idx="0">
                  <c:v>0.20622558704900512</c:v>
                </c:pt>
                <c:pt idx="1">
                  <c:v>0.36147134584685664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E1-4564-A448-3DE3B025416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Palestras, seminários ou oficinas</c:v>
                </c:pt>
              </c:strCache>
            </c:strRef>
          </c:tx>
          <c:spPr>
            <a:solidFill>
              <a:srgbClr val="B34A3F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Plan1!$C$2:$C$3</c:f>
              <c:numCache>
                <c:formatCode>0.0%</c:formatCode>
                <c:ptCount val="2"/>
                <c:pt idx="0">
                  <c:v>0.24964769452232816</c:v>
                </c:pt>
                <c:pt idx="1">
                  <c:v>0.37644585935451902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E1-4564-A448-3DE3B0254162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Consultoria</c:v>
                </c:pt>
              </c:strCache>
            </c:strRef>
          </c:tx>
          <c:spPr>
            <a:solidFill>
              <a:srgbClr val="688598"/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5E1-4564-A448-3DE3B025416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5E1-4564-A448-3DE3B02541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Plan1!$D$2:$D$3</c:f>
              <c:numCache>
                <c:formatCode>0.0%</c:formatCode>
                <c:ptCount val="2"/>
                <c:pt idx="0">
                  <c:v>0.22530447589972483</c:v>
                </c:pt>
                <c:pt idx="1">
                  <c:v>0.32104523788226891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E1-4564-A448-3DE3B0254162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Feiras ou eventos do Sebrae</c:v>
                </c:pt>
              </c:strCache>
            </c:strRef>
          </c:tx>
          <c:spPr>
            <a:solidFill>
              <a:srgbClr val="41774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17746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5E1-4564-A448-3DE3B0254162}"/>
              </c:ext>
            </c:extLst>
          </c:dPt>
          <c:dPt>
            <c:idx val="1"/>
            <c:invertIfNegative val="0"/>
            <c:bubble3D val="0"/>
            <c:spPr>
              <a:solidFill>
                <a:srgbClr val="417746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5E1-4564-A448-3DE3B02541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Plan1!$E$2:$E$3</c:f>
              <c:numCache>
                <c:formatCode>0.0%</c:formatCode>
                <c:ptCount val="2"/>
                <c:pt idx="0">
                  <c:v>6.9284100364117349E-2</c:v>
                </c:pt>
                <c:pt idx="1">
                  <c:v>0.16259509911506703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5E1-4564-A448-3DE3B0254162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Orientação e/ou materiais informativos</c:v>
                </c:pt>
              </c:strCache>
            </c:strRef>
          </c:tx>
          <c:spPr>
            <a:solidFill>
              <a:srgbClr val="89596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Plan1!$F$2:$F$3</c:f>
              <c:numCache>
                <c:formatCode>0.0%</c:formatCode>
                <c:ptCount val="2"/>
                <c:pt idx="0">
                  <c:v>0.47393695981651623</c:v>
                </c:pt>
                <c:pt idx="1">
                  <c:v>0.5558051297737634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5E1-4564-A448-3DE3B02541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495944256"/>
        <c:axId val="495944648"/>
      </c:barChart>
      <c:catAx>
        <c:axId val="495944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pt-BR"/>
          </a:p>
        </c:txPr>
        <c:crossAx val="495944648"/>
        <c:crosses val="autoZero"/>
        <c:auto val="1"/>
        <c:lblAlgn val="ctr"/>
        <c:lblOffset val="100"/>
        <c:noMultiLvlLbl val="0"/>
      </c:catAx>
      <c:valAx>
        <c:axId val="49594464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4959442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9.906306706662228E-4"/>
          <c:w val="1"/>
          <c:h val="0.11373486757172076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18654203030939"/>
          <c:y val="0.19709994344062784"/>
          <c:w val="0.81109904969406688"/>
          <c:h val="0.76145011665370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Satisfação</c:v>
                </c:pt>
              </c:strCache>
            </c:strRef>
          </c:tx>
          <c:spPr>
            <a:solidFill>
              <a:srgbClr val="EA9F3A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EPP</c:v>
                </c:pt>
                <c:pt idx="1">
                  <c:v>ME</c:v>
                </c:pt>
                <c:pt idx="2">
                  <c:v>MEI</c:v>
                </c:pt>
              </c:strCache>
            </c:strRef>
          </c:cat>
          <c:val>
            <c:numRef>
              <c:f>Plan1!$B$2:$B$4</c:f>
              <c:numCache>
                <c:formatCode>0.0</c:formatCode>
                <c:ptCount val="3"/>
                <c:pt idx="0" formatCode="General">
                  <c:v>8.6999999999999993</c:v>
                </c:pt>
                <c:pt idx="1">
                  <c:v>9</c:v>
                </c:pt>
                <c:pt idx="2" formatCode="General">
                  <c:v>8.6999999999999993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32-430C-9633-D17EA4862BE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Aplicabilidade</c:v>
                </c:pt>
              </c:strCache>
            </c:strRef>
          </c:tx>
          <c:spPr>
            <a:solidFill>
              <a:srgbClr val="B34A3F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EPP</c:v>
                </c:pt>
                <c:pt idx="1">
                  <c:v>ME</c:v>
                </c:pt>
                <c:pt idx="2">
                  <c:v>MEI</c:v>
                </c:pt>
              </c:strCache>
            </c:strRef>
          </c:cat>
          <c:val>
            <c:numRef>
              <c:f>Plan1!$C$2:$C$4</c:f>
              <c:numCache>
                <c:formatCode>General</c:formatCode>
                <c:ptCount val="3"/>
                <c:pt idx="0">
                  <c:v>7.9</c:v>
                </c:pt>
                <c:pt idx="1">
                  <c:v>8.1999999999999993</c:v>
                </c:pt>
                <c:pt idx="2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32-430C-9633-D17EA4862BE8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Efetividade</c:v>
                </c:pt>
              </c:strCache>
            </c:strRef>
          </c:tx>
          <c:spPr>
            <a:solidFill>
              <a:srgbClr val="688598"/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832-430C-9633-D17EA4862BE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832-430C-9633-D17EA4862B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EPP</c:v>
                </c:pt>
                <c:pt idx="1">
                  <c:v>ME</c:v>
                </c:pt>
                <c:pt idx="2">
                  <c:v>MEI</c:v>
                </c:pt>
              </c:strCache>
            </c:strRef>
          </c:cat>
          <c:val>
            <c:numRef>
              <c:f>Plan1!$D$2:$D$4</c:f>
              <c:numCache>
                <c:formatCode>General</c:formatCode>
                <c:ptCount val="3"/>
                <c:pt idx="0">
                  <c:v>7.9</c:v>
                </c:pt>
                <c:pt idx="1">
                  <c:v>8.1</c:v>
                </c:pt>
                <c:pt idx="2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832-430C-9633-D17EA4862B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495095120"/>
        <c:axId val="495095512"/>
      </c:barChart>
      <c:catAx>
        <c:axId val="4950951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pt-BR"/>
          </a:p>
        </c:txPr>
        <c:crossAx val="495095512"/>
        <c:crosses val="autoZero"/>
        <c:auto val="1"/>
        <c:lblAlgn val="ctr"/>
        <c:lblOffset val="100"/>
        <c:noMultiLvlLbl val="0"/>
      </c:catAx>
      <c:valAx>
        <c:axId val="495095512"/>
        <c:scaling>
          <c:orientation val="minMax"/>
          <c:min val="0.1"/>
        </c:scaling>
        <c:delete val="1"/>
        <c:axPos val="t"/>
        <c:numFmt formatCode="General" sourceLinked="1"/>
        <c:majorTickMark val="out"/>
        <c:minorTickMark val="none"/>
        <c:tickLblPos val="nextTo"/>
        <c:crossAx val="495095120"/>
        <c:crosses val="autoZero"/>
        <c:crossBetween val="between"/>
      </c:valAx>
      <c:spPr>
        <a:effectLst/>
      </c:spPr>
    </c:plotArea>
    <c:legend>
      <c:legendPos val="t"/>
      <c:layout>
        <c:manualLayout>
          <c:xMode val="edge"/>
          <c:yMode val="edge"/>
          <c:x val="0"/>
          <c:y val="9.906306706662228E-4"/>
          <c:w val="1"/>
          <c:h val="0.15811467807924723"/>
        </c:manualLayout>
      </c:layout>
      <c:overlay val="0"/>
      <c:txPr>
        <a:bodyPr/>
        <a:lstStyle/>
        <a:p>
          <a:pPr>
            <a:defRPr sz="1600" b="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NPS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EA9F3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73-453E-8FC1-013B954C9E30}"/>
              </c:ext>
            </c:extLst>
          </c:dPt>
          <c:dPt>
            <c:idx val="1"/>
            <c:invertIfNegative val="0"/>
            <c:bubble3D val="0"/>
            <c:spPr>
              <a:solidFill>
                <a:srgbClr val="B34A3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73-453E-8FC1-013B954C9E30}"/>
              </c:ext>
            </c:extLst>
          </c:dPt>
          <c:dPt>
            <c:idx val="2"/>
            <c:invertIfNegative val="0"/>
            <c:bubble3D val="0"/>
            <c:spPr>
              <a:solidFill>
                <a:srgbClr val="68859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73-453E-8FC1-013B954C9E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EPP</c:v>
                </c:pt>
                <c:pt idx="1">
                  <c:v>MEI</c:v>
                </c:pt>
                <c:pt idx="2">
                  <c:v>ME</c:v>
                </c:pt>
              </c:strCache>
            </c:strRef>
          </c:cat>
          <c:val>
            <c:numRef>
              <c:f>Plan1!$B$2:$B$4</c:f>
              <c:numCache>
                <c:formatCode>###0.0%</c:formatCode>
                <c:ptCount val="3"/>
                <c:pt idx="0">
                  <c:v>0.76</c:v>
                </c:pt>
                <c:pt idx="1">
                  <c:v>0.80800000000000005</c:v>
                </c:pt>
                <c:pt idx="2">
                  <c:v>0.69099999999999995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373-453E-8FC1-013B954C9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95096296"/>
        <c:axId val="495096688"/>
      </c:barChart>
      <c:catAx>
        <c:axId val="495096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495096688"/>
        <c:crosses val="autoZero"/>
        <c:auto val="1"/>
        <c:lblAlgn val="ctr"/>
        <c:lblOffset val="100"/>
        <c:noMultiLvlLbl val="0"/>
      </c:catAx>
      <c:valAx>
        <c:axId val="495096688"/>
        <c:scaling>
          <c:orientation val="minMax"/>
          <c:max val="1"/>
          <c:min val="0.1"/>
        </c:scaling>
        <c:delete val="1"/>
        <c:axPos val="l"/>
        <c:numFmt formatCode="###0.0%" sourceLinked="1"/>
        <c:majorTickMark val="none"/>
        <c:minorTickMark val="none"/>
        <c:tickLblPos val="nextTo"/>
        <c:crossAx val="495096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28690471943868"/>
          <c:y val="0.12756314997968962"/>
          <c:w val="0.8740315216006922"/>
          <c:h val="0.8562649542284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Cursos</c:v>
                </c:pt>
              </c:strCache>
            </c:strRef>
          </c:tx>
          <c:spPr>
            <a:solidFill>
              <a:srgbClr val="EA9F3A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Plan1!$B$2:$B$3</c:f>
              <c:numCache>
                <c:formatCode>0.0%</c:formatCode>
                <c:ptCount val="2"/>
                <c:pt idx="0">
                  <c:v>0.17043732851218482</c:v>
                </c:pt>
                <c:pt idx="1">
                  <c:v>0.28806981674919407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7E-4457-9C02-C709AB8C286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Palestras, seminários ou oficinas</c:v>
                </c:pt>
              </c:strCache>
            </c:strRef>
          </c:tx>
          <c:spPr>
            <a:solidFill>
              <a:srgbClr val="B34A3F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Plan1!$C$2:$C$3</c:f>
              <c:numCache>
                <c:formatCode>0.0%</c:formatCode>
                <c:ptCount val="2"/>
                <c:pt idx="0">
                  <c:v>0.28976562897653457</c:v>
                </c:pt>
                <c:pt idx="1">
                  <c:v>0.36653215044860959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7E-4457-9C02-C709AB8C286A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Consultoria</c:v>
                </c:pt>
              </c:strCache>
            </c:strRef>
          </c:tx>
          <c:spPr>
            <a:solidFill>
              <a:srgbClr val="688598"/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87E-4457-9C02-C709AB8C286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87E-4457-9C02-C709AB8C28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Plan1!$D$2:$D$3</c:f>
              <c:numCache>
                <c:formatCode>0.0%</c:formatCode>
                <c:ptCount val="2"/>
                <c:pt idx="0">
                  <c:v>0.14649996645980021</c:v>
                </c:pt>
                <c:pt idx="1">
                  <c:v>0.29106818131565254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87E-4457-9C02-C709AB8C286A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Feiras ou eventos do Sebrae</c:v>
                </c:pt>
              </c:strCache>
            </c:strRef>
          </c:tx>
          <c:spPr>
            <a:solidFill>
              <a:srgbClr val="41774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17746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87E-4457-9C02-C709AB8C286A}"/>
              </c:ext>
            </c:extLst>
          </c:dPt>
          <c:dPt>
            <c:idx val="1"/>
            <c:invertIfNegative val="0"/>
            <c:bubble3D val="0"/>
            <c:spPr>
              <a:solidFill>
                <a:srgbClr val="417746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87E-4457-9C02-C709AB8C28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Plan1!$E$2:$E$3</c:f>
              <c:numCache>
                <c:formatCode>0.0%</c:formatCode>
                <c:ptCount val="2"/>
                <c:pt idx="0">
                  <c:v>8.1584338536757381E-2</c:v>
                </c:pt>
                <c:pt idx="1">
                  <c:v>0.13935026322116717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87E-4457-9C02-C709AB8C286A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Orientação e/ou materiais informativos</c:v>
                </c:pt>
              </c:strCache>
            </c:strRef>
          </c:tx>
          <c:spPr>
            <a:solidFill>
              <a:srgbClr val="89596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95967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87E-4457-9C02-C709AB8C286A}"/>
              </c:ext>
            </c:extLst>
          </c:dPt>
          <c:dPt>
            <c:idx val="1"/>
            <c:invertIfNegative val="0"/>
            <c:bubble3D val="0"/>
            <c:spPr>
              <a:solidFill>
                <a:srgbClr val="895967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87E-4457-9C02-C709AB8C28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Plan1!$F$2:$F$3</c:f>
              <c:numCache>
                <c:formatCode>0.0%</c:formatCode>
                <c:ptCount val="2"/>
                <c:pt idx="0">
                  <c:v>0.49048983279931818</c:v>
                </c:pt>
                <c:pt idx="1">
                  <c:v>0.61056153708042282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87E-4457-9C02-C709AB8C28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431354184"/>
        <c:axId val="433020840"/>
      </c:barChart>
      <c:catAx>
        <c:axId val="431354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pt-BR"/>
          </a:p>
        </c:txPr>
        <c:crossAx val="433020840"/>
        <c:crosses val="autoZero"/>
        <c:auto val="1"/>
        <c:lblAlgn val="ctr"/>
        <c:lblOffset val="100"/>
        <c:noMultiLvlLbl val="0"/>
      </c:catAx>
      <c:valAx>
        <c:axId val="43302084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4313541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9.906306706662228E-4"/>
          <c:w val="1"/>
          <c:h val="0.11335841038329091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EA9F3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93-4E29-AF6F-605A98C1F79C}"/>
              </c:ext>
            </c:extLst>
          </c:dPt>
          <c:dPt>
            <c:idx val="1"/>
            <c:invertIfNegative val="0"/>
            <c:bubble3D val="0"/>
            <c:spPr>
              <a:solidFill>
                <a:srgbClr val="B34A3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93-4E29-AF6F-605A98C1F79C}"/>
              </c:ext>
            </c:extLst>
          </c:dPt>
          <c:dPt>
            <c:idx val="2"/>
            <c:invertIfNegative val="0"/>
            <c:bubble3D val="0"/>
            <c:spPr>
              <a:solidFill>
                <a:srgbClr val="68859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93-4E29-AF6F-605A98C1F79C}"/>
              </c:ext>
            </c:extLst>
          </c:dPt>
          <c:dPt>
            <c:idx val="3"/>
            <c:invertIfNegative val="0"/>
            <c:bubble3D val="0"/>
            <c:spPr>
              <a:solidFill>
                <a:srgbClr val="4177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93-4E29-AF6F-605A98C1F79C}"/>
              </c:ext>
            </c:extLst>
          </c:dPt>
          <c:dPt>
            <c:idx val="4"/>
            <c:invertIfNegative val="0"/>
            <c:bubble3D val="0"/>
            <c:spPr>
              <a:solidFill>
                <a:srgbClr val="89596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93-4E29-AF6F-605A98C1F79C}"/>
              </c:ext>
            </c:extLst>
          </c:dPt>
          <c:dPt>
            <c:idx val="5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93-4E29-AF6F-605A98C1F79C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593-4E29-AF6F-605A98C1F79C}"/>
              </c:ext>
            </c:extLst>
          </c:dPt>
          <c:dPt>
            <c:idx val="7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593-4E29-AF6F-605A98C1F79C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0,6%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93-4E29-AF6F-605A98C1F79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  <c:pt idx="4">
                  <c:v>2010</c:v>
                </c:pt>
                <c:pt idx="5">
                  <c:v>2009</c:v>
                </c:pt>
                <c:pt idx="6">
                  <c:v>2008</c:v>
                </c:pt>
                <c:pt idx="7">
                  <c:v>Antes de 2008</c:v>
                </c:pt>
                <c:pt idx="8">
                  <c:v>Não sabe</c:v>
                </c:pt>
              </c:strCache>
            </c:strRef>
          </c:cat>
          <c:val>
            <c:numRef>
              <c:f>Plan1!$B$2:$B$10</c:f>
              <c:numCache>
                <c:formatCode>0.0%</c:formatCode>
                <c:ptCount val="9"/>
                <c:pt idx="0">
                  <c:v>0.32512111673284033</c:v>
                </c:pt>
                <c:pt idx="1">
                  <c:v>0.11528233465624625</c:v>
                </c:pt>
                <c:pt idx="2">
                  <c:v>8.1994594949142935E-2</c:v>
                </c:pt>
                <c:pt idx="3">
                  <c:v>2.9744398671020758E-2</c:v>
                </c:pt>
                <c:pt idx="4">
                  <c:v>2.7336826307038053E-2</c:v>
                </c:pt>
                <c:pt idx="5">
                  <c:v>5.6145551459274865E-3</c:v>
                </c:pt>
                <c:pt idx="6">
                  <c:v>3.4110982891361233E-2</c:v>
                </c:pt>
                <c:pt idx="7">
                  <c:v>4.2881291095013187E-2</c:v>
                </c:pt>
                <c:pt idx="8">
                  <c:v>0.33791389955140899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593-4E29-AF6F-605A98C1F7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5097472"/>
        <c:axId val="495097864"/>
      </c:barChart>
      <c:catAx>
        <c:axId val="495097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95097864"/>
        <c:crosses val="autoZero"/>
        <c:auto val="1"/>
        <c:lblAlgn val="ctr"/>
        <c:lblOffset val="100"/>
        <c:noMultiLvlLbl val="0"/>
      </c:catAx>
      <c:valAx>
        <c:axId val="49509786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95097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213281802739486E-2"/>
          <c:y val="3.0477016577140886E-2"/>
          <c:w val="0.96557343639452098"/>
          <c:h val="0.76637479705623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  <c:pt idx="4">
                  <c:v>2010</c:v>
                </c:pt>
                <c:pt idx="5">
                  <c:v>2009</c:v>
                </c:pt>
                <c:pt idx="6">
                  <c:v>2008</c:v>
                </c:pt>
                <c:pt idx="7">
                  <c:v>Antes de 2008</c:v>
                </c:pt>
                <c:pt idx="8">
                  <c:v>Não sabe</c:v>
                </c:pt>
              </c:strCache>
            </c:strRef>
          </c:cat>
          <c:val>
            <c:numRef>
              <c:f>Plan1!$B$2:$B$10</c:f>
              <c:numCache>
                <c:formatCode>0.0%</c:formatCode>
                <c:ptCount val="9"/>
                <c:pt idx="1">
                  <c:v>0.2982215423601331</c:v>
                </c:pt>
                <c:pt idx="2">
                  <c:v>5.7766681935191098E-2</c:v>
                </c:pt>
                <c:pt idx="3">
                  <c:v>5.7242276996356187E-2</c:v>
                </c:pt>
                <c:pt idx="4">
                  <c:v>2.1204583024651891E-2</c:v>
                </c:pt>
                <c:pt idx="5">
                  <c:v>1.6168150851658084E-2</c:v>
                </c:pt>
                <c:pt idx="6">
                  <c:v>1.6047595228600879E-2</c:v>
                </c:pt>
                <c:pt idx="7">
                  <c:v>3.8515929731650245E-2</c:v>
                </c:pt>
                <c:pt idx="8">
                  <c:v>0.49483323987175731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3F-437D-9E4B-755736D28AB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  <c:pt idx="4">
                  <c:v>2010</c:v>
                </c:pt>
                <c:pt idx="5">
                  <c:v>2009</c:v>
                </c:pt>
                <c:pt idx="6">
                  <c:v>2008</c:v>
                </c:pt>
                <c:pt idx="7">
                  <c:v>Antes de 2008</c:v>
                </c:pt>
                <c:pt idx="8">
                  <c:v>Não sabe</c:v>
                </c:pt>
              </c:strCache>
            </c:strRef>
          </c:cat>
          <c:val>
            <c:numRef>
              <c:f>Plan1!$C$2:$C$10</c:f>
              <c:numCache>
                <c:formatCode>0.0%</c:formatCode>
                <c:ptCount val="9"/>
                <c:pt idx="0">
                  <c:v>0.32512111673284061</c:v>
                </c:pt>
                <c:pt idx="1">
                  <c:v>0.11528233465624634</c:v>
                </c:pt>
                <c:pt idx="2">
                  <c:v>8.1994594949143004E-2</c:v>
                </c:pt>
                <c:pt idx="3">
                  <c:v>2.9744398671020779E-2</c:v>
                </c:pt>
                <c:pt idx="4">
                  <c:v>2.7336826307038074E-2</c:v>
                </c:pt>
                <c:pt idx="5">
                  <c:v>5.61455514592749E-3</c:v>
                </c:pt>
                <c:pt idx="6">
                  <c:v>3.4110982891361261E-2</c:v>
                </c:pt>
                <c:pt idx="7">
                  <c:v>4.2881291095013221E-2</c:v>
                </c:pt>
                <c:pt idx="8">
                  <c:v>0.33791389955140927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3F-437D-9E4B-755736D28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95098648"/>
        <c:axId val="495099040"/>
      </c:barChart>
      <c:catAx>
        <c:axId val="495098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95099040"/>
        <c:crosses val="autoZero"/>
        <c:auto val="1"/>
        <c:lblAlgn val="ctr"/>
        <c:lblOffset val="100"/>
        <c:noMultiLvlLbl val="0"/>
      </c:catAx>
      <c:valAx>
        <c:axId val="49509904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950986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FC-4844-8212-7BAA0CE4AE30}"/>
              </c:ext>
            </c:extLst>
          </c:dPt>
          <c:dPt>
            <c:idx val="1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FC-4844-8212-7BAA0CE4AE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Sim, planeja </c:v>
                </c:pt>
                <c:pt idx="1">
                  <c:v>Não, não pretende ir ao SEBRAE</c:v>
                </c:pt>
              </c:strCache>
            </c:strRef>
          </c:cat>
          <c:val>
            <c:numRef>
              <c:f>Plan1!$B$2:$B$3</c:f>
              <c:numCache>
                <c:formatCode>0.0%</c:formatCode>
                <c:ptCount val="2"/>
                <c:pt idx="0">
                  <c:v>0.5051335305367014</c:v>
                </c:pt>
                <c:pt idx="1">
                  <c:v>0.49486646946329593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FC-4844-8212-7BAA0CE4AE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5099824"/>
        <c:axId val="495100216"/>
      </c:barChart>
      <c:catAx>
        <c:axId val="495099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95100216"/>
        <c:crosses val="autoZero"/>
        <c:auto val="1"/>
        <c:lblAlgn val="ctr"/>
        <c:lblOffset val="100"/>
        <c:noMultiLvlLbl val="0"/>
      </c:catAx>
      <c:valAx>
        <c:axId val="495100216"/>
        <c:scaling>
          <c:orientation val="minMax"/>
          <c:min val="0.2"/>
        </c:scaling>
        <c:delete val="1"/>
        <c:axPos val="l"/>
        <c:numFmt formatCode="0.0%" sourceLinked="1"/>
        <c:majorTickMark val="none"/>
        <c:minorTickMark val="none"/>
        <c:tickLblPos val="nextTo"/>
        <c:crossAx val="495099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321984065262589E-2"/>
          <c:y val="0"/>
          <c:w val="0.96535603186947483"/>
          <c:h val="0.92027936049433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D1-4FB3-A238-5D3DBDC94A91}"/>
              </c:ext>
            </c:extLst>
          </c:dPt>
          <c:dPt>
            <c:idx val="1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D1-4FB3-A238-5D3DBDC94A91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t>Adicionar texto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FD1-4FB3-A238-5D3DBDC94A9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Conhece/já ouviu falar</c:v>
                </c:pt>
                <c:pt idx="1">
                  <c:v>Não conhece, esta é a primeira vez que ouve falar </c:v>
                </c:pt>
              </c:strCache>
            </c:strRef>
          </c:cat>
          <c:val>
            <c:numRef>
              <c:f>Plan1!$B$2:$B$3</c:f>
              <c:numCache>
                <c:formatCode>0.0%</c:formatCode>
                <c:ptCount val="2"/>
                <c:pt idx="0">
                  <c:v>0.95302562769508836</c:v>
                </c:pt>
                <c:pt idx="1">
                  <c:v>4.6974372304912519E-2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FD1-4FB3-A238-5D3DBDC94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5101000"/>
        <c:axId val="495101392"/>
      </c:barChart>
      <c:catAx>
        <c:axId val="495101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95101392"/>
        <c:crosses val="autoZero"/>
        <c:auto val="1"/>
        <c:lblAlgn val="ctr"/>
        <c:lblOffset val="100"/>
        <c:noMultiLvlLbl val="0"/>
      </c:catAx>
      <c:valAx>
        <c:axId val="4951013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95101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Conhece/já ouviu falar</c:v>
                </c:pt>
                <c:pt idx="1">
                  <c:v>Não conhece,esta é a primeira vez que ouve falar</c:v>
                </c:pt>
                <c:pt idx="2">
                  <c:v>Não respondeu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0.93289970829878699</c:v>
                </c:pt>
                <c:pt idx="1">
                  <c:v>4.8304458308478002E-2</c:v>
                </c:pt>
                <c:pt idx="2">
                  <c:v>1.4918465541664301E-2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C6-4BCC-B32A-375258525CE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Conhece/já ouviu falar</c:v>
                </c:pt>
                <c:pt idx="1">
                  <c:v>Não conhece,esta é a primeira vez que ouve falar</c:v>
                </c:pt>
                <c:pt idx="2">
                  <c:v>Não respondeu</c:v>
                </c:pt>
              </c:strCache>
            </c:strRef>
          </c:cat>
          <c:val>
            <c:numRef>
              <c:f>Plan1!$C$2:$C$4</c:f>
              <c:numCache>
                <c:formatCode>0.0%</c:formatCode>
                <c:ptCount val="3"/>
                <c:pt idx="0">
                  <c:v>0.95299999999999996</c:v>
                </c:pt>
                <c:pt idx="1">
                  <c:v>4.7E-2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C6-4BCC-B32A-375258525C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95102176"/>
        <c:axId val="494981048"/>
      </c:barChart>
      <c:catAx>
        <c:axId val="495102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94981048"/>
        <c:crosses val="autoZero"/>
        <c:auto val="1"/>
        <c:lblAlgn val="ctr"/>
        <c:lblOffset val="100"/>
        <c:noMultiLvlLbl val="0"/>
      </c:catAx>
      <c:valAx>
        <c:axId val="4949810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951021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69-464E-9C70-833CF9331E9A}"/>
              </c:ext>
            </c:extLst>
          </c:dPt>
          <c:dPt>
            <c:idx val="1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69-464E-9C70-833CF9331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0.0%</c:formatCode>
                <c:ptCount val="2"/>
                <c:pt idx="0">
                  <c:v>0.36500735031397752</c:v>
                </c:pt>
                <c:pt idx="1">
                  <c:v>0.63499264968602365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69-464E-9C70-833CF9331E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4981832"/>
        <c:axId val="494982224"/>
      </c:barChart>
      <c:catAx>
        <c:axId val="494981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94982224"/>
        <c:crosses val="autoZero"/>
        <c:auto val="1"/>
        <c:lblAlgn val="ctr"/>
        <c:lblOffset val="100"/>
        <c:noMultiLvlLbl val="0"/>
      </c:catAx>
      <c:valAx>
        <c:axId val="49498222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94981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0"/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46051290780571"/>
          <c:y val="0.10845105347749409"/>
          <c:w val="0.88248073991735854"/>
          <c:h val="0.86121508294368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Cursos</c:v>
                </c:pt>
              </c:strCache>
            </c:strRef>
          </c:tx>
          <c:spPr>
            <a:solidFill>
              <a:srgbClr val="EA9F3A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Plan1!$B$2:$B$3</c:f>
              <c:numCache>
                <c:formatCode>0.0%</c:formatCode>
                <c:ptCount val="2"/>
                <c:pt idx="0">
                  <c:v>0.20137617742085734</c:v>
                </c:pt>
                <c:pt idx="1">
                  <c:v>0.42001657365840034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A9-43AA-ACF1-7E91F41B35A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Palestras, seminários ou oficinas</c:v>
                </c:pt>
              </c:strCache>
            </c:strRef>
          </c:tx>
          <c:spPr>
            <a:solidFill>
              <a:srgbClr val="B34A3F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Plan1!$C$2:$C$3</c:f>
              <c:numCache>
                <c:formatCode>0.0%</c:formatCode>
                <c:ptCount val="2"/>
                <c:pt idx="0">
                  <c:v>0.31062358538700308</c:v>
                </c:pt>
                <c:pt idx="1">
                  <c:v>0.32599487154598472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A9-43AA-ACF1-7E91F41B35AD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Consultoria</c:v>
                </c:pt>
              </c:strCache>
            </c:strRef>
          </c:tx>
          <c:spPr>
            <a:solidFill>
              <a:srgbClr val="688598"/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4A9-43AA-ACF1-7E91F41B35A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4A9-43AA-ACF1-7E91F41B35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Plan1!$D$2:$D$3</c:f>
              <c:numCache>
                <c:formatCode>0.0%</c:formatCode>
                <c:ptCount val="2"/>
                <c:pt idx="0">
                  <c:v>0.30819927792830204</c:v>
                </c:pt>
                <c:pt idx="1">
                  <c:v>0.47781851735335967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4A9-43AA-ACF1-7E91F41B35AD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Feiras ou eventos do Sebrae</c:v>
                </c:pt>
              </c:strCache>
            </c:strRef>
          </c:tx>
          <c:spPr>
            <a:solidFill>
              <a:srgbClr val="41774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17746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4A9-43AA-ACF1-7E91F41B35AD}"/>
              </c:ext>
            </c:extLst>
          </c:dPt>
          <c:dPt>
            <c:idx val="1"/>
            <c:invertIfNegative val="0"/>
            <c:bubble3D val="0"/>
            <c:spPr>
              <a:solidFill>
                <a:srgbClr val="417746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4A9-43AA-ACF1-7E91F41B35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Plan1!$E$2:$E$3</c:f>
              <c:numCache>
                <c:formatCode>0.0%</c:formatCode>
                <c:ptCount val="2"/>
                <c:pt idx="0">
                  <c:v>7.8235899838510203E-2</c:v>
                </c:pt>
                <c:pt idx="1">
                  <c:v>0.16983054567956979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4A9-43AA-ACF1-7E91F41B35AD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Orientação e/ou materiais informativos</c:v>
                </c:pt>
              </c:strCache>
            </c:strRef>
          </c:tx>
          <c:spPr>
            <a:solidFill>
              <a:srgbClr val="89596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95967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A9-43AA-ACF1-7E91F41B35AD}"/>
              </c:ext>
            </c:extLst>
          </c:dPt>
          <c:dPt>
            <c:idx val="1"/>
            <c:invertIfNegative val="0"/>
            <c:bubble3D val="0"/>
            <c:spPr>
              <a:solidFill>
                <a:srgbClr val="895967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4A9-43AA-ACF1-7E91F41B35AD}"/>
              </c:ext>
            </c:extLst>
          </c:dPt>
          <c:dLbls>
            <c:dLbl>
              <c:idx val="1"/>
              <c:layout>
                <c:manualLayout>
                  <c:x val="-7.5072814509434226E-3"/>
                  <c:y val="5.79105374674242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4A9-43AA-ACF1-7E91F41B35A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Plan1!$F$2:$F$3</c:f>
              <c:numCache>
                <c:formatCode>0.0%</c:formatCode>
                <c:ptCount val="2"/>
                <c:pt idx="0">
                  <c:v>0.42037538153175136</c:v>
                </c:pt>
                <c:pt idx="1">
                  <c:v>0.57096648862753197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4A9-43AA-ACF1-7E91F41B35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434973896"/>
        <c:axId val="434974288"/>
      </c:barChart>
      <c:catAx>
        <c:axId val="434973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pt-BR"/>
          </a:p>
        </c:txPr>
        <c:crossAx val="434974288"/>
        <c:crosses val="autoZero"/>
        <c:auto val="1"/>
        <c:lblAlgn val="ctr"/>
        <c:lblOffset val="100"/>
        <c:noMultiLvlLbl val="0"/>
      </c:catAx>
      <c:valAx>
        <c:axId val="43497428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4349738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9.906306706662228E-4"/>
          <c:w val="1"/>
          <c:h val="8.9100572477898418E-2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39-40D6-819D-58402E0BFBAD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39-40D6-819D-58402E0BFBAD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39-40D6-819D-58402E0BFBAD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39-40D6-819D-58402E0BFB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Plan1!$B$2:$B$5</c:f>
              <c:numCache>
                <c:formatCode>###0.0%</c:formatCode>
                <c:ptCount val="4"/>
                <c:pt idx="0">
                  <c:v>0.68535785293407825</c:v>
                </c:pt>
                <c:pt idx="1">
                  <c:v>0.27469279839582478</c:v>
                </c:pt>
                <c:pt idx="2">
                  <c:v>3.7223404526631913E-2</c:v>
                </c:pt>
                <c:pt idx="3">
                  <c:v>3.0000000000000001E-3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39-40D6-819D-58402E0BFB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34976360"/>
        <c:axId val="431854848"/>
      </c:barChart>
      <c:catAx>
        <c:axId val="434976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31854848"/>
        <c:crosses val="autoZero"/>
        <c:auto val="1"/>
        <c:lblAlgn val="ctr"/>
        <c:lblOffset val="100"/>
        <c:noMultiLvlLbl val="0"/>
      </c:catAx>
      <c:valAx>
        <c:axId val="431854848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434976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CA6C2-50C8-4028-841D-AA21B9B87DE5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74D70-4E58-478C-9300-E5961471BD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34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74D70-4E58-478C-9300-E5961471BDB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50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74D70-4E58-478C-9300-E5961471BDBE}" type="slidenum">
              <a:rPr lang="pt-BR" smtClean="0"/>
              <a:t>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21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EF5C-4DF2-4EAD-94FF-3802F247174A}" type="datetime1">
              <a:rPr lang="pt-BR" smtClean="0"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BFBE-2CF4-4F96-A828-CD18687D0923}" type="datetime1">
              <a:rPr lang="pt-BR" smtClean="0"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624A-1BC9-43DE-AA8B-A70760679B46}" type="datetime1">
              <a:rPr lang="pt-BR" smtClean="0"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FF465A4-BDDB-4445-9E15-B4E3BFA11C1D}" type="datetime1">
              <a:rPr lang="pt-BR" smtClean="0"/>
              <a:t>07/06/2016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ACCBF9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77445C-0578-499C-AA01-117A3FA6B71A}" type="slidenum">
              <a:rPr lang="pt-BR" smtClean="0">
                <a:solidFill>
                  <a:srgbClr val="ACCBF9"/>
                </a:solidFill>
              </a:rPr>
              <a:pPr/>
              <a:t>‹nº›</a:t>
            </a:fld>
            <a:endParaRPr lang="pt-BR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50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E5DC-9027-4DFF-B4B8-4C296361CB43}" type="datetime1">
              <a:rPr lang="pt-BR" smtClean="0">
                <a:solidFill>
                  <a:srgbClr val="4C4C4C"/>
                </a:solidFill>
              </a:rPr>
              <a:t>07/06/2016</a:t>
            </a:fld>
            <a:endParaRPr lang="pt-BR">
              <a:solidFill>
                <a:srgbClr val="4C4C4C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C4C4C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77445C-0578-499C-AA01-117A3FA6B71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2406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B25D-D3D7-44EB-AE27-9C1F20D6898C}" type="datetime1">
              <a:rPr lang="pt-BR" smtClean="0">
                <a:solidFill>
                  <a:srgbClr val="4C4C4C"/>
                </a:solidFill>
              </a:rPr>
              <a:t>07/06/2016</a:t>
            </a:fld>
            <a:endParaRPr lang="pt-BR">
              <a:solidFill>
                <a:srgbClr val="4C4C4C"/>
              </a:solidFill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B77445C-0578-499C-AA01-117A3FA6B71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59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497C85-885F-444A-A8A9-590672164888}" type="datetime1">
              <a:rPr lang="pt-BR" smtClean="0">
                <a:solidFill>
                  <a:srgbClr val="4C4C4C"/>
                </a:solidFill>
              </a:rPr>
              <a:t>07/06/2016</a:t>
            </a:fld>
            <a:endParaRPr lang="pt-BR">
              <a:solidFill>
                <a:srgbClr val="4C4C4C"/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77445C-0578-499C-AA01-117A3FA6B71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95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C54DFD-97BB-4847-AE10-8E93453AFE15}" type="datetime1">
              <a:rPr lang="pt-BR" smtClean="0">
                <a:solidFill>
                  <a:srgbClr val="4C4C4C"/>
                </a:solidFill>
              </a:rPr>
              <a:t>07/06/2016</a:t>
            </a:fld>
            <a:endParaRPr lang="pt-BR">
              <a:solidFill>
                <a:srgbClr val="4C4C4C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77445C-0578-499C-AA01-117A3FA6B71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>
              <a:solidFill>
                <a:srgbClr val="4C4C4C"/>
              </a:solidFill>
            </a:endParaRP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765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E885-70C8-4E89-9A53-E298636DD225}" type="datetime1">
              <a:rPr lang="pt-BR" smtClean="0">
                <a:solidFill>
                  <a:srgbClr val="4C4C4C"/>
                </a:solidFill>
              </a:rPr>
              <a:t>07/06/2016</a:t>
            </a:fld>
            <a:endParaRPr lang="pt-BR">
              <a:solidFill>
                <a:srgbClr val="4C4C4C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C4C4C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77445C-0578-499C-AA01-117A3FA6B7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551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2418-65D9-44B1-B155-C6F7794F16E5}" type="datetime1">
              <a:rPr lang="pt-BR" smtClean="0">
                <a:solidFill>
                  <a:srgbClr val="4C4C4C"/>
                </a:solidFill>
              </a:rPr>
              <a:t>07/06/2016</a:t>
            </a:fld>
            <a:endParaRPr lang="pt-BR">
              <a:solidFill>
                <a:srgbClr val="4C4C4C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C4C4C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77445C-0578-499C-AA01-117A3FA6B71A}" type="slidenum">
              <a:rPr lang="pt-BR" smtClean="0">
                <a:solidFill>
                  <a:srgbClr val="4C4C4C"/>
                </a:solidFill>
              </a:rPr>
              <a:pPr/>
              <a:t>‹nº›</a:t>
            </a:fld>
            <a:endParaRPr lang="pt-BR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72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0140-A85D-4731-9057-2001DFE64EFE}" type="datetime1">
              <a:rPr lang="pt-BR" smtClean="0">
                <a:solidFill>
                  <a:srgbClr val="4C4C4C"/>
                </a:solidFill>
              </a:rPr>
              <a:t>07/06/2016</a:t>
            </a:fld>
            <a:endParaRPr lang="pt-BR">
              <a:solidFill>
                <a:srgbClr val="4C4C4C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C4C4C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77445C-0578-499C-AA01-117A3FA6B71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093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EF39-6CA0-4314-922F-005DFC7E9A85}" type="datetime1">
              <a:rPr lang="pt-BR" smtClean="0"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A1E9736-0A62-4CD8-BB4C-FFC293745777}" type="datetime1">
              <a:rPr lang="pt-BR" smtClean="0">
                <a:solidFill>
                  <a:srgbClr val="4C4C4C"/>
                </a:solidFill>
              </a:rPr>
              <a:t>07/06/2016</a:t>
            </a:fld>
            <a:endParaRPr lang="pt-BR">
              <a:solidFill>
                <a:srgbClr val="4C4C4C"/>
              </a:solidFill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B77445C-0578-499C-AA01-117A3FA6B71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>
              <a:solidFill>
                <a:srgbClr val="4C4C4C"/>
              </a:solidFill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68440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AF71-C549-4E6F-B406-94C9A4BF7AE2}" type="datetime1">
              <a:rPr lang="pt-BR" smtClean="0">
                <a:solidFill>
                  <a:srgbClr val="4C4C4C"/>
                </a:solidFill>
              </a:rPr>
              <a:t>07/06/2016</a:t>
            </a:fld>
            <a:endParaRPr lang="pt-BR">
              <a:solidFill>
                <a:srgbClr val="4C4C4C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C4C4C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445C-0578-499C-AA01-117A3FA6B7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857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6660009-6608-4E8E-A40A-1ED9B514CE9E}" type="datetime1">
              <a:rPr lang="pt-BR" smtClean="0">
                <a:solidFill>
                  <a:srgbClr val="4C4C4C"/>
                </a:solidFill>
              </a:rPr>
              <a:t>07/06/2016</a:t>
            </a:fld>
            <a:endParaRPr lang="pt-BR">
              <a:solidFill>
                <a:srgbClr val="4C4C4C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>
              <a:solidFill>
                <a:srgbClr val="4C4C4C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B77445C-0578-499C-AA01-117A3FA6B7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104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FD77-1614-4D76-80C9-E6C01BFE0F7D}" type="datetime1">
              <a:rPr lang="pt-BR" smtClean="0"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A613-5EEC-4595-8917-0FB3D55B38D9}" type="datetime1">
              <a:rPr lang="pt-BR" smtClean="0"/>
              <a:t>07/06/2016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0527-4798-497E-AF6A-B017B9399F3A}" type="datetime1">
              <a:rPr lang="pt-BR" smtClean="0"/>
              <a:t>07/06/2016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E54F-1F78-4C20-AB46-A34A98E52889}" type="datetime1">
              <a:rPr lang="pt-BR" smtClean="0"/>
              <a:t>07/06/2016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BD58-1E75-475B-BA46-158DDF53BE00}" type="datetime1">
              <a:rPr lang="pt-BR" smtClean="0"/>
              <a:t>07/06/2016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A9FA-C295-473B-8105-7E858608B582}" type="datetime1">
              <a:rPr lang="pt-BR" smtClean="0"/>
              <a:t>07/06/2016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F860-1C22-48BE-AAC4-8A56E0406E18}" type="datetime1">
              <a:rPr lang="pt-BR" smtClean="0"/>
              <a:t>07/06/2016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6F75-BDC4-4198-9F2C-718795B62F19}" type="datetime1">
              <a:rPr lang="pt-BR" smtClean="0"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AD56377-C399-4F1A-ABF3-5BDCBDF01999}" type="datetime1">
              <a:rPr lang="pt-BR" smtClean="0">
                <a:solidFill>
                  <a:srgbClr val="4C4C4C"/>
                </a:solidFill>
              </a:rPr>
              <a:t>07/06/2016</a:t>
            </a:fld>
            <a:endParaRPr lang="pt-BR">
              <a:solidFill>
                <a:srgbClr val="4C4C4C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4C4C4C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noFill/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77445C-0578-499C-AA01-117A3FA6B7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22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1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1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20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15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23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1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27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21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30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24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2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37.xml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3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40.xml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1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2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3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43.xml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4.xml"/><Relationship Id="rId4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5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36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47.xml"/><Relationship Id="rId4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7.xml"/><Relationship Id="rId4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8.xml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9.xml"/><Relationship Id="rId4" Type="http://schemas.openxmlformats.org/officeDocument/2006/relationships/image" Target="../media/image2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0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41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52.xml"/><Relationship Id="rId4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2.xml"/><Relationship Id="rId4" Type="http://schemas.openxmlformats.org/officeDocument/2006/relationships/image" Target="../media/image2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3.xml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44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56.xml"/><Relationship Id="rId4" Type="http://schemas.openxmlformats.org/officeDocument/2006/relationships/image" Target="../media/image2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5.xml"/><Relationship Id="rId4" Type="http://schemas.openxmlformats.org/officeDocument/2006/relationships/image" Target="../media/image2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6.xml"/><Relationship Id="rId4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47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59.xml"/><Relationship Id="rId4" Type="http://schemas.openxmlformats.org/officeDocument/2006/relationships/image" Target="../media/image2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8.xml"/><Relationship Id="rId4" Type="http://schemas.openxmlformats.org/officeDocument/2006/relationships/image" Target="../media/image2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9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5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62.xml"/><Relationship Id="rId4" Type="http://schemas.openxmlformats.org/officeDocument/2006/relationships/image" Target="../media/image2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1.xml"/><Relationship Id="rId4" Type="http://schemas.openxmlformats.org/officeDocument/2006/relationships/image" Target="../media/image2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2.xml"/><Relationship Id="rId4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53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66.xml"/><Relationship Id="rId4" Type="http://schemas.openxmlformats.org/officeDocument/2006/relationships/image" Target="../media/image2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4.xml"/><Relationship Id="rId4" Type="http://schemas.openxmlformats.org/officeDocument/2006/relationships/image" Target="../media/image2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5.xml"/><Relationship Id="rId4" Type="http://schemas.openxmlformats.org/officeDocument/2006/relationships/image" Target="../media/image1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chart" Target="../charts/chart2.xml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1.xml"/><Relationship Id="rId4" Type="http://schemas.openxmlformats.org/officeDocument/2006/relationships/image" Target="../media/image10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2.xml"/><Relationship Id="rId4" Type="http://schemas.openxmlformats.org/officeDocument/2006/relationships/image" Target="../media/image14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9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1.xml"/><Relationship Id="rId4" Type="http://schemas.openxmlformats.org/officeDocument/2006/relationships/image" Target="../media/image1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9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9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3"/>
            <a:ext cx="9144000" cy="695399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2924944"/>
            <a:ext cx="9180512" cy="1440160"/>
          </a:xfrm>
          <a:prstGeom prst="rect">
            <a:avLst/>
          </a:prstGeom>
          <a:solidFill>
            <a:srgbClr val="292929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PESQUISA SATISFAÇÃO, APLICABILIDADE e EFETIVIDADE</a:t>
            </a:r>
            <a:endParaRPr lang="pt-BR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95936" y="6285219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Abril/2016</a:t>
            </a:r>
            <a:endParaRPr lang="pt-BR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624793" cy="7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1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4200" b="1">
                <a:latin typeface="+mn-lt"/>
              </a:rPr>
              <a:t>Participação em eventos </a:t>
            </a:r>
            <a:r>
              <a:rPr lang="pt-BR" sz="4200" b="1"/>
              <a:t>(Nordeste)</a:t>
            </a:r>
            <a:endParaRPr lang="pt-BR" sz="4200" b="1"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908720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o explicativo retangular 8"/>
          <p:cNvSpPr/>
          <p:nvPr/>
        </p:nvSpPr>
        <p:spPr>
          <a:xfrm>
            <a:off x="395536" y="1484784"/>
            <a:ext cx="6912768" cy="293110"/>
          </a:xfrm>
          <a:prstGeom prst="wedgeRectCallout">
            <a:avLst>
              <a:gd name="adj1" fmla="val -46082"/>
              <a:gd name="adj2" fmla="val -128316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 atividades que </a:t>
            </a:r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vou</a:t>
            </a:r>
            <a:r>
              <a:rPr lang="pt-BR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citar, em quais o(a) senhor(a) participou em 2015? </a:t>
            </a:r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(Resposta múltipla)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745769351"/>
              </p:ext>
            </p:extLst>
          </p:nvPr>
        </p:nvGraphicFramePr>
        <p:xfrm>
          <a:off x="395536" y="1876497"/>
          <a:ext cx="8157771" cy="457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BR" sz="4800" b="1">
                <a:latin typeface="+mn-lt"/>
              </a:rPr>
              <a:t>Motivos para não ir ao SEBRAE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908720"/>
            <a:ext cx="432048" cy="4445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o explicativo retangular 6"/>
          <p:cNvSpPr/>
          <p:nvPr/>
        </p:nvSpPr>
        <p:spPr>
          <a:xfrm>
            <a:off x="395536" y="1484784"/>
            <a:ext cx="6048672" cy="192799"/>
          </a:xfrm>
          <a:prstGeom prst="wedgeRectCallout">
            <a:avLst>
              <a:gd name="adj1" fmla="val -47846"/>
              <a:gd name="adj2" fmla="val -216617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Por que não planeja ir ao SEBRAE neste ano? (Para quem nunca foi atendido pelo SEBRAE)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84111"/>
              </p:ext>
            </p:extLst>
          </p:nvPr>
        </p:nvGraphicFramePr>
        <p:xfrm>
          <a:off x="539552" y="1772816"/>
          <a:ext cx="8064897" cy="463231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287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1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63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9208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EPP</a:t>
                      </a:r>
                      <a:endParaRPr lang="pt-BR" sz="2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ME</a:t>
                      </a:r>
                      <a:endParaRPr lang="pt-BR" sz="2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MEI</a:t>
                      </a:r>
                      <a:endParaRPr lang="pt-BR" sz="2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2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>
                          <a:latin typeface="+mn-lt"/>
                        </a:rPr>
                        <a:t>2014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>
                          <a:latin typeface="+mn-lt"/>
                        </a:rPr>
                        <a:t>2015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>
                          <a:latin typeface="+mn-lt"/>
                        </a:rPr>
                        <a:t>2014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>
                          <a:latin typeface="+mn-lt"/>
                        </a:rPr>
                        <a:t>2015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>
                          <a:latin typeface="+mn-lt"/>
                        </a:rPr>
                        <a:t>2014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>
                          <a:latin typeface="+mn-lt"/>
                        </a:rPr>
                        <a:t>2015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53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Não é necessário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38,9%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34,5%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54,4%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38,0%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68,5%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749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Não tem tempo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40,6%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21,9%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28,7%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22,7%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22,2%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12,8%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49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Não tem Sebrae na região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36,6%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49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Costumo procurar outras instituições de apoio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4,4%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749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Quando preciso de ajuda, procuro orientar-me com contadores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749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tem interesse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9,5%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18,2%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5,2%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749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Outro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19,8%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31,8%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749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respondeu</a:t>
                      </a:r>
                      <a:endParaRPr lang="pt-BR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2,8%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1,4%</a:t>
                      </a:r>
                    </a:p>
                    <a:p>
                      <a:pPr algn="ctr" fontAlgn="t"/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2,0%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67544" y="6573336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X  Não há comparação pois a variável não existia no ano anterior.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100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91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r="5171" b="96649"/>
          <a:stretch/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8" b="19373" l="3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472"/>
          <a:stretch/>
        </p:blipFill>
        <p:spPr>
          <a:xfrm>
            <a:off x="0" y="707136"/>
            <a:ext cx="9144000" cy="117190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24994" r="20380" b="30393"/>
          <a:stretch/>
        </p:blipFill>
        <p:spPr>
          <a:xfrm>
            <a:off x="7236296" y="172841"/>
            <a:ext cx="1456198" cy="936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4135"/>
            <a:ext cx="1624793" cy="791071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101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135924" y="2413337"/>
            <a:ext cx="619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SEBRAE NACIONAL</a:t>
            </a:r>
          </a:p>
          <a:p>
            <a:r>
              <a:rPr lang="pt-BR" sz="2400" b="1" dirty="0" smtClean="0"/>
              <a:t>UNIDADE DE GESTÃO ESTRATÉGICA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Equipe técnica</a:t>
            </a:r>
          </a:p>
          <a:p>
            <a:r>
              <a:rPr lang="pt-BR" sz="2400" b="1" dirty="0" smtClean="0"/>
              <a:t>Alexandre Vasconcelos Lima</a:t>
            </a:r>
          </a:p>
          <a:p>
            <a:r>
              <a:rPr lang="pt-BR" sz="2400" b="1" dirty="0" smtClean="0"/>
              <a:t>Dênis Pedro Nunes</a:t>
            </a:r>
          </a:p>
          <a:p>
            <a:r>
              <a:rPr lang="pt-BR" sz="2400" b="1" dirty="0" smtClean="0"/>
              <a:t>Luiz Hissashi da Rocha</a:t>
            </a:r>
          </a:p>
        </p:txBody>
      </p:sp>
    </p:spTree>
    <p:extLst>
      <p:ext uri="{BB962C8B-B14F-4D97-AF65-F5344CB8AC3E}">
        <p14:creationId xmlns:p14="http://schemas.microsoft.com/office/powerpoint/2010/main" val="13990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/>
          <a:lstStyle/>
          <a:p>
            <a:r>
              <a:rPr lang="pt-BR" b="1">
                <a:latin typeface="+mn-lt"/>
              </a:rPr>
              <a:t>Participação em eventos </a:t>
            </a:r>
            <a:r>
              <a:rPr lang="pt-BR" b="1"/>
              <a:t>(Norte)</a:t>
            </a:r>
            <a:endParaRPr lang="pt-BR" b="1"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908720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o explicativo retangular 8"/>
          <p:cNvSpPr/>
          <p:nvPr/>
        </p:nvSpPr>
        <p:spPr>
          <a:xfrm>
            <a:off x="395536" y="1484784"/>
            <a:ext cx="6696744" cy="293110"/>
          </a:xfrm>
          <a:prstGeom prst="wedgeRectCallout">
            <a:avLst>
              <a:gd name="adj1" fmla="val -46082"/>
              <a:gd name="adj2" fmla="val -128316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Das atividades que vou citar, em quais o(a) senhor(a) participou em 2015? (Resposta múltipla)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433727012"/>
              </p:ext>
            </p:extLst>
          </p:nvPr>
        </p:nvGraphicFramePr>
        <p:xfrm>
          <a:off x="395536" y="1828872"/>
          <a:ext cx="8157771" cy="462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1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/>
          <a:lstStyle/>
          <a:p>
            <a:r>
              <a:rPr lang="pt-BR" b="1">
                <a:latin typeface="+mn-lt"/>
              </a:rPr>
              <a:t>Participação em eventos </a:t>
            </a:r>
            <a:r>
              <a:rPr lang="pt-BR" b="1"/>
              <a:t>(Sudeste)</a:t>
            </a:r>
            <a:endParaRPr lang="pt-BR" b="1"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908720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o explicativo retangular 8"/>
          <p:cNvSpPr/>
          <p:nvPr/>
        </p:nvSpPr>
        <p:spPr>
          <a:xfrm>
            <a:off x="395536" y="1484784"/>
            <a:ext cx="6336704" cy="293110"/>
          </a:xfrm>
          <a:prstGeom prst="wedgeRectCallout">
            <a:avLst>
              <a:gd name="adj1" fmla="val -46082"/>
              <a:gd name="adj2" fmla="val -128316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 atividades que </a:t>
            </a:r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vou</a:t>
            </a:r>
            <a:r>
              <a:rPr lang="pt-BR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citar, em quais o(a) senhor(a) participou em 2015? </a:t>
            </a:r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(Resposta múltipla)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038873541"/>
              </p:ext>
            </p:extLst>
          </p:nvPr>
        </p:nvGraphicFramePr>
        <p:xfrm>
          <a:off x="395536" y="1813466"/>
          <a:ext cx="8157771" cy="4711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2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/>
          <a:lstStyle/>
          <a:p>
            <a:r>
              <a:rPr lang="pt-BR" b="1">
                <a:latin typeface="+mn-lt"/>
              </a:rPr>
              <a:t>Participação em eventos </a:t>
            </a:r>
            <a:r>
              <a:rPr lang="pt-BR" b="1"/>
              <a:t>(Sul)</a:t>
            </a:r>
            <a:endParaRPr lang="pt-BR" b="1"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908720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o explicativo retangular 8"/>
          <p:cNvSpPr/>
          <p:nvPr/>
        </p:nvSpPr>
        <p:spPr>
          <a:xfrm>
            <a:off x="395536" y="1484784"/>
            <a:ext cx="6120680" cy="293110"/>
          </a:xfrm>
          <a:prstGeom prst="wedgeRectCallout">
            <a:avLst>
              <a:gd name="adj1" fmla="val -46082"/>
              <a:gd name="adj2" fmla="val -128316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Das atividades que vou citar, em quais o(a) senhor(a) participou em 2015? (Resposta múltipla)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718186724"/>
              </p:ext>
            </p:extLst>
          </p:nvPr>
        </p:nvGraphicFramePr>
        <p:xfrm>
          <a:off x="363960" y="1847922"/>
          <a:ext cx="8528520" cy="4605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13</a:t>
            </a:fld>
            <a:endParaRPr lang="pt-BR"/>
          </a:p>
        </p:txBody>
      </p:sp>
      <p:pic>
        <p:nvPicPr>
          <p:cNvPr id="7" name="Imagem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2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5400" b="1">
                <a:latin typeface="+mn-lt"/>
              </a:rPr>
              <a:t>Cursos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34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6613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b="1">
                <a:latin typeface="+mn-lt"/>
              </a:rPr>
              <a:t>Satisfação com o curso  </a:t>
            </a:r>
          </a:p>
        </p:txBody>
      </p:sp>
      <p:pic>
        <p:nvPicPr>
          <p:cNvPr id="7" name="Imagem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49426" r="74179" b="25574"/>
          <a:stretch/>
        </p:blipFill>
        <p:spPr>
          <a:xfrm>
            <a:off x="8623358" y="1490704"/>
            <a:ext cx="464311" cy="47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836712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o explicativo retangular 8"/>
          <p:cNvSpPr/>
          <p:nvPr/>
        </p:nvSpPr>
        <p:spPr>
          <a:xfrm>
            <a:off x="395536" y="1412776"/>
            <a:ext cx="7416824" cy="470161"/>
          </a:xfrm>
          <a:prstGeom prst="wedgeRectCallout">
            <a:avLst>
              <a:gd name="adj1" fmla="val -47800"/>
              <a:gd name="adj2" fmla="val -112068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Qual sua satisfação de 0 a 10 com os cursos do SEBRAE que o(a) sr(a) participou em 2015? Onde zero significa “TOTALMENTE INSATISFEITO” e dez significa “TOTALMENTE SATISFEITO”.</a:t>
            </a:r>
          </a:p>
        </p:txBody>
      </p:sp>
      <p:pic>
        <p:nvPicPr>
          <p:cNvPr id="10" name="Imagem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0094" r="20241" b="37716"/>
          <a:stretch/>
        </p:blipFill>
        <p:spPr>
          <a:xfrm>
            <a:off x="8625699" y="2034899"/>
            <a:ext cx="482805" cy="457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570081285"/>
              </p:ext>
            </p:extLst>
          </p:nvPr>
        </p:nvGraphicFramePr>
        <p:xfrm>
          <a:off x="61438" y="2433862"/>
          <a:ext cx="9011416" cy="387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67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01962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b="1">
                <a:latin typeface="+mn-lt"/>
              </a:rPr>
              <a:t>Satisfação com o curso  </a:t>
            </a:r>
          </a:p>
        </p:txBody>
      </p:sp>
      <p:pic>
        <p:nvPicPr>
          <p:cNvPr id="7" name="Imagem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908720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o explicativo retangular 8"/>
          <p:cNvSpPr/>
          <p:nvPr/>
        </p:nvSpPr>
        <p:spPr>
          <a:xfrm>
            <a:off x="516132" y="1484784"/>
            <a:ext cx="7488833" cy="477776"/>
          </a:xfrm>
          <a:prstGeom prst="wedgeRectCallout">
            <a:avLst>
              <a:gd name="adj1" fmla="val -48563"/>
              <a:gd name="adj2" fmla="val -116055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Qual sua satisfação de 0 a 10 com os cursos do SEBRAE que o(a) sr(a) participou em 2015? Onde zero significa “TOTALMENTE INSATISFEITO” e dez significa “TOTALMENTE SATISFEITO”.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372927014"/>
              </p:ext>
            </p:extLst>
          </p:nvPr>
        </p:nvGraphicFramePr>
        <p:xfrm>
          <a:off x="-1" y="2060848"/>
          <a:ext cx="9101987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79401" y="6040822"/>
            <a:ext cx="121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Centro-Oeste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11760" y="604082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Nordeste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260548" y="6040822"/>
            <a:ext cx="64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940152" y="604082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Sudeste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812360" y="6040822"/>
            <a:ext cx="471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6613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4300" b="1">
                <a:latin typeface="+mn-lt"/>
              </a:rPr>
              <a:t>Satisfação com o curso (2014/2015) 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836712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o explicativo retangular 8"/>
          <p:cNvSpPr/>
          <p:nvPr/>
        </p:nvSpPr>
        <p:spPr>
          <a:xfrm>
            <a:off x="395536" y="1412776"/>
            <a:ext cx="7416824" cy="470161"/>
          </a:xfrm>
          <a:prstGeom prst="wedgeRectCallout">
            <a:avLst>
              <a:gd name="adj1" fmla="val -47800"/>
              <a:gd name="adj2" fmla="val -112068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Qual sua satisfação de 0 a 10 com os cursos do SEBRAE que o(a) sr(a) participou em 2015? Onde zero significa “TOTALMENTE INSATISFEITO” e dez significa “TOTALMENTE SATISFEITO”.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541492891"/>
              </p:ext>
            </p:extLst>
          </p:nvPr>
        </p:nvGraphicFramePr>
        <p:xfrm>
          <a:off x="179512" y="2420888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9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b="1">
                <a:latin typeface="+mn-lt"/>
              </a:rPr>
              <a:t>Aplicabilidade dos conhecimentos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49426" r="74179" b="25574"/>
          <a:stretch/>
        </p:blipFill>
        <p:spPr>
          <a:xfrm>
            <a:off x="8623358" y="1490704"/>
            <a:ext cx="464311" cy="47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908720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446237" y="1490704"/>
            <a:ext cx="8064896" cy="540492"/>
          </a:xfrm>
          <a:prstGeom prst="wedgeRectCallout">
            <a:avLst>
              <a:gd name="adj1" fmla="val -48627"/>
              <a:gd name="adj2" fmla="val -94445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Que nota de 0 a 10 o(a) senhor(a) daria para a aplicabilidade desses conhecimentos adquiridos nos cursos do SEBRAE? Onde zero significa “NÃO PÔS NADA EM PRÁTICA” e dez significa “PÔS TODOS OS CONHECIMENTOS EM PRÁTICA”.</a:t>
            </a:r>
          </a:p>
        </p:txBody>
      </p:sp>
      <p:pic>
        <p:nvPicPr>
          <p:cNvPr id="9" name="Imagem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0094" r="20241" b="37716"/>
          <a:stretch/>
        </p:blipFill>
        <p:spPr>
          <a:xfrm>
            <a:off x="8625699" y="2034899"/>
            <a:ext cx="482805" cy="457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282677316"/>
              </p:ext>
            </p:extLst>
          </p:nvPr>
        </p:nvGraphicFramePr>
        <p:xfrm>
          <a:off x="61438" y="2433862"/>
          <a:ext cx="9011416" cy="387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44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b="1">
                <a:latin typeface="+mn-lt"/>
              </a:rPr>
              <a:t>Aplicabilidade dos conhecimentos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908720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467543" y="1484784"/>
            <a:ext cx="8085763" cy="432048"/>
          </a:xfrm>
          <a:prstGeom prst="wedgeRectCallout">
            <a:avLst>
              <a:gd name="adj1" fmla="val -48507"/>
              <a:gd name="adj2" fmla="val -119165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Que nota de 0 a 10 o(a) senhor(a) daria para a aplicabilidade desses conhecimentos adquiridos nos cursos do SEBRAE? Onde zero significa “NÃO PÔS NADA EM PRÁTICA” e dez significa “PÔS TODOS OS CONHECIMENTOS EM PRÁTICA”.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441748549"/>
              </p:ext>
            </p:extLst>
          </p:nvPr>
        </p:nvGraphicFramePr>
        <p:xfrm>
          <a:off x="0" y="2060848"/>
          <a:ext cx="9101987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9552" y="6165304"/>
            <a:ext cx="121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Centro-Oeste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11760" y="616530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Nordeste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211961" y="6165304"/>
            <a:ext cx="64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940152" y="616530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Sudeste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773076" y="6165303"/>
            <a:ext cx="471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7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0"/>
            <a:ext cx="913830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566192"/>
            <a:ext cx="8153400" cy="9906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METODOLOGIA</a:t>
            </a:r>
          </a:p>
        </p:txBody>
      </p:sp>
      <p:sp>
        <p:nvSpPr>
          <p:cNvPr id="11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064896" cy="4824536"/>
          </a:xfrm>
        </p:spPr>
        <p:txBody>
          <a:bodyPr rtlCol="0">
            <a:noAutofit/>
          </a:bodyPr>
          <a:lstStyle/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OBJETIVO: Avaliar a satisfação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com os instrumentos de atendimento, além da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aplicabilidade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e da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efetividade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de seus conteúdos junto aos clientes atendidos nos projetos de atendimento individuais do Sistema Sebrae em 2015.</a:t>
            </a: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TÉCNICA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: Quantitativa por telefone, sistema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C.A.T.I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AMOSTRA: 18 856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entrevistas distribuídas em 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1 022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projetos.</a:t>
            </a: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PERÍODO DE REALIZAÇÃO DAS ENTREVISTAS: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pt-B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8/03/2016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06/05/2016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TRATAMENTO DOS DADOS: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software de estatística SPSS®.</a:t>
            </a: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ANÁLISE DE DADOS PONDERADA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1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endParaRPr lang="pt-BR" sz="1800" dirty="0">
              <a:latin typeface="Calibri" pitchFamily="34" charset="0"/>
              <a:cs typeface="Calibri" pitchFamily="34" charset="0"/>
            </a:endParaRPr>
          </a:p>
          <a:p>
            <a:pPr marL="0" indent="0" algn="just" eaLnBrk="1" fontAlgn="auto" hangingPunct="1">
              <a:spcBef>
                <a:spcPts val="100"/>
              </a:spcBef>
              <a:spcAft>
                <a:spcPts val="100"/>
              </a:spcAft>
              <a:buNone/>
              <a:defRPr/>
            </a:pP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77445C-0578-499C-AA01-117A3FA6B71A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6" name="Espaço Reservado para Número de Slide 5"/>
          <p:cNvSpPr txBox="1">
            <a:spLocks/>
          </p:cNvSpPr>
          <p:nvPr/>
        </p:nvSpPr>
        <p:spPr>
          <a:xfrm>
            <a:off x="8572382" y="6593358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pt-BR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77445C-0578-499C-AA01-117A3FA6B71A}" type="slidenum">
              <a:rPr lang="pt-BR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2</a:t>
            </a:fld>
            <a:endParaRPr lang="pt-BR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7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3300" b="1">
                <a:latin typeface="+mn-lt"/>
              </a:rPr>
              <a:t>Aplicabilidade dos conhecimentos (2014/2015)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908720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446237" y="1490704"/>
            <a:ext cx="8064896" cy="540492"/>
          </a:xfrm>
          <a:prstGeom prst="wedgeRectCallout">
            <a:avLst>
              <a:gd name="adj1" fmla="val -48627"/>
              <a:gd name="adj2" fmla="val -94445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Que nota de 0 a 10 o(a) senhor(a) daria para a aplicabilidade desses conhecimentos adquiridos nos cursos do SEBRAE? Onde zero significa “NÃO PÔS NADA EM PRÁTICA” e dez significa “PÔS TODOS OS CONHECIMENTOS EM PRÁTICA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337451186"/>
              </p:ext>
            </p:extLst>
          </p:nvPr>
        </p:nvGraphicFramePr>
        <p:xfrm>
          <a:off x="179512" y="2420888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2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b="1">
                <a:latin typeface="+mn-lt"/>
              </a:rPr>
              <a:t>Resultados do curso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49426" r="74179" b="25574"/>
          <a:stretch/>
        </p:blipFill>
        <p:spPr>
          <a:xfrm>
            <a:off x="8623358" y="1490704"/>
            <a:ext cx="464311" cy="47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908720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8064896" cy="540492"/>
          </a:xfrm>
          <a:prstGeom prst="wedgeRectCallout">
            <a:avLst>
              <a:gd name="adj1" fmla="val -47446"/>
              <a:gd name="adj2" fmla="val -113831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Que nota de 0 a 10 o(a) senhor(a) daria para os cursos do SEBRAE, quanto aos resultados para você ou sua empresa? Onde zero significa “NÃO DERAM RESULTADOS” e dez significa “SUPERARAM OS RESULTADOS”.</a:t>
            </a:r>
          </a:p>
        </p:txBody>
      </p:sp>
      <p:pic>
        <p:nvPicPr>
          <p:cNvPr id="9" name="Imagem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0094" r="20241" b="37716"/>
          <a:stretch/>
        </p:blipFill>
        <p:spPr>
          <a:xfrm>
            <a:off x="8625699" y="2034899"/>
            <a:ext cx="482805" cy="457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165590810"/>
              </p:ext>
            </p:extLst>
          </p:nvPr>
        </p:nvGraphicFramePr>
        <p:xfrm>
          <a:off x="61438" y="2433862"/>
          <a:ext cx="9011416" cy="387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7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b="1">
                <a:latin typeface="+mn-lt"/>
              </a:rPr>
              <a:t>Resultados do curso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908720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8208912" cy="432048"/>
          </a:xfrm>
          <a:prstGeom prst="wedgeRectCallout">
            <a:avLst>
              <a:gd name="adj1" fmla="val -47684"/>
              <a:gd name="adj2" fmla="val -103598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Que nota de 0 a 10 o(a) senhor(a) daria para os cursos do SEBRAE, quanto aos resultados para você ou sua empresa? Onde zero significa “NÃO DERAM RESULTADOS” e dez significa “SUPERARAM OS RESULTADOS”.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873650159"/>
              </p:ext>
            </p:extLst>
          </p:nvPr>
        </p:nvGraphicFramePr>
        <p:xfrm>
          <a:off x="427905" y="2060848"/>
          <a:ext cx="8125401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911449" y="6289575"/>
            <a:ext cx="121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Centro-Oeste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555776" y="6289575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Nordeste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214919" y="6289575"/>
            <a:ext cx="64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724128" y="630932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Sudeste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380312" y="6289574"/>
            <a:ext cx="471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90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b="1">
                <a:latin typeface="+mn-lt"/>
              </a:rPr>
              <a:t>Resultados do curso (2014/2015)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908720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8064896" cy="540492"/>
          </a:xfrm>
          <a:prstGeom prst="wedgeRectCallout">
            <a:avLst>
              <a:gd name="adj1" fmla="val -47446"/>
              <a:gd name="adj2" fmla="val -113831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Que nota de 0 a 10 o(a) senhor(a) daria para os cursos do SEBRAE, quanto aos resultados para você ou sua empresa? Onde zero significa “NÃO DERAM RESULTADOS” e dez significa “SUPERARAM OS RESULTADOS”.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514022569"/>
              </p:ext>
            </p:extLst>
          </p:nvPr>
        </p:nvGraphicFramePr>
        <p:xfrm>
          <a:off x="179512" y="2420888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5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b="1" dirty="0">
                <a:latin typeface="+mn-lt"/>
              </a:rPr>
              <a:t>Palestras, seminários e oficinas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75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3600" b="1">
                <a:latin typeface="+mn-lt"/>
              </a:rPr>
              <a:t>Satisfação com Palestras, seminários e oficinas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49426" r="74179" b="25574"/>
          <a:stretch/>
        </p:blipFill>
        <p:spPr>
          <a:xfrm>
            <a:off x="8623358" y="1490704"/>
            <a:ext cx="464311" cy="47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1052736"/>
            <a:ext cx="334098" cy="3437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23528" y="1484784"/>
            <a:ext cx="7992888" cy="517716"/>
          </a:xfrm>
          <a:prstGeom prst="wedgeRectCallout">
            <a:avLst>
              <a:gd name="adj1" fmla="val -48277"/>
              <a:gd name="adj2" fmla="val -97581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Qual a sua satisfação de 0 a 10 com as palestras, seminários ou oficinas do SEBRAE que o(a) sr(a) participou em 2015? Onde zero significa “TOTALMENTE INSATISFEITO” e dez significa “TOTALMENTE SATISFEITO”.</a:t>
            </a:r>
          </a:p>
        </p:txBody>
      </p:sp>
      <p:pic>
        <p:nvPicPr>
          <p:cNvPr id="9" name="Imagem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0094" r="20241" b="37716"/>
          <a:stretch/>
        </p:blipFill>
        <p:spPr>
          <a:xfrm>
            <a:off x="8625699" y="2034899"/>
            <a:ext cx="482805" cy="457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348979232"/>
              </p:ext>
            </p:extLst>
          </p:nvPr>
        </p:nvGraphicFramePr>
        <p:xfrm>
          <a:off x="61438" y="2433862"/>
          <a:ext cx="9011416" cy="387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24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3600" b="1">
                <a:latin typeface="+mn-lt"/>
              </a:rPr>
              <a:t>Satisfação com Palestras, seminários e oficinas</a:t>
            </a:r>
          </a:p>
        </p:txBody>
      </p:sp>
      <p:pic>
        <p:nvPicPr>
          <p:cNvPr id="5" name="Imagem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1052736"/>
            <a:ext cx="334098" cy="3437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o explicativo retangular 9"/>
          <p:cNvSpPr/>
          <p:nvPr/>
        </p:nvSpPr>
        <p:spPr>
          <a:xfrm>
            <a:off x="323528" y="1484784"/>
            <a:ext cx="7920880" cy="517716"/>
          </a:xfrm>
          <a:prstGeom prst="wedgeRectCallout">
            <a:avLst>
              <a:gd name="adj1" fmla="val -48464"/>
              <a:gd name="adj2" fmla="val -102991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Qual a sua satisfação de 0 a 10 com as palestras, seminários ou oficinas do SEBRAE que o(a) sr(a) participou em 2015? Onde zero significa “TOTALMENTE INSATISFEITO” e dez significa “TOTALMENTE SATISFEITO”.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657885868"/>
              </p:ext>
            </p:extLst>
          </p:nvPr>
        </p:nvGraphicFramePr>
        <p:xfrm>
          <a:off x="323527" y="2094852"/>
          <a:ext cx="8229779" cy="443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827584" y="6381476"/>
            <a:ext cx="121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Centro-Oeste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471911" y="638147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Nordeste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131054" y="6381476"/>
            <a:ext cx="64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40263" y="640122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Sudeste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296447" y="6381475"/>
            <a:ext cx="471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9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2800" b="1">
                <a:latin typeface="+mn-lt"/>
              </a:rPr>
              <a:t>Satisfação com Palestras, seminários e oficinas (2014/2015)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1052736"/>
            <a:ext cx="334098" cy="3437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23528" y="1484784"/>
            <a:ext cx="7992888" cy="517716"/>
          </a:xfrm>
          <a:prstGeom prst="wedgeRectCallout">
            <a:avLst>
              <a:gd name="adj1" fmla="val -48277"/>
              <a:gd name="adj2" fmla="val -97581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Qual a sua satisfação de 0 a 10 com as palestras, seminários ou oficinas do SEBRAE que o(a) sr(a) participou em 2015? Onde zero significa “TOTALMENTE INSATISFEITO” e dez significa “TOTALMENTE SATISFEITO”.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717643433"/>
              </p:ext>
            </p:extLst>
          </p:nvPr>
        </p:nvGraphicFramePr>
        <p:xfrm>
          <a:off x="179512" y="2420888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70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b="1">
                <a:latin typeface="+mn-lt"/>
              </a:rPr>
              <a:t>Aplicabilidade dos conhecimentos</a:t>
            </a:r>
          </a:p>
        </p:txBody>
      </p:sp>
      <p:pic>
        <p:nvPicPr>
          <p:cNvPr id="5" name="Imagem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49426" r="74179" b="25574"/>
          <a:stretch/>
        </p:blipFill>
        <p:spPr>
          <a:xfrm>
            <a:off x="8623358" y="1490704"/>
            <a:ext cx="464311" cy="47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908720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539552" y="1484784"/>
            <a:ext cx="7776864" cy="576064"/>
          </a:xfrm>
          <a:prstGeom prst="wedgeRectCallout">
            <a:avLst>
              <a:gd name="adj1" fmla="val -49879"/>
              <a:gd name="adj2" fmla="val -84778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Que nota de 0 a 10 o(a) senhor(a) daria para a aplicabilidade desses conhecimentos adquiridos nas palestras, seminários ou oficinas do SEBRAE? Onde zero significa “NÃO PÔS NADA EM PRÁTICA” e dez significa “PÔS TODOS OS CONHECIMENTOS EM PRÁTICA”.</a:t>
            </a:r>
          </a:p>
        </p:txBody>
      </p:sp>
      <p:pic>
        <p:nvPicPr>
          <p:cNvPr id="9" name="Imagem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0094" r="20241" b="37716"/>
          <a:stretch/>
        </p:blipFill>
        <p:spPr>
          <a:xfrm>
            <a:off x="8625699" y="2034899"/>
            <a:ext cx="482805" cy="457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429471360"/>
              </p:ext>
            </p:extLst>
          </p:nvPr>
        </p:nvGraphicFramePr>
        <p:xfrm>
          <a:off x="61438" y="2433862"/>
          <a:ext cx="9011416" cy="387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30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b="1">
                <a:latin typeface="+mn-lt"/>
              </a:rPr>
              <a:t>Aplicabilidade dos conhecimentos</a:t>
            </a:r>
          </a:p>
        </p:txBody>
      </p:sp>
      <p:pic>
        <p:nvPicPr>
          <p:cNvPr id="5" name="Imagem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908720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683568" y="1484784"/>
            <a:ext cx="7920880" cy="504056"/>
          </a:xfrm>
          <a:prstGeom prst="wedgeRectCallout">
            <a:avLst>
              <a:gd name="adj1" fmla="val -51066"/>
              <a:gd name="adj2" fmla="val -109563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Que nota de 0 a 10 o(a) senhor(a) daria para a aplicabilidade desses conhecimentos adquiridos nas palestras, seminários ou oficinas do SEBRAE? Onde zero significa “NÃO PÔS NADA EM PRÁTICA” e dez significa “PÔS TODOS OS CONHECIMENTOS EM PRÁTICA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029951890"/>
              </p:ext>
            </p:extLst>
          </p:nvPr>
        </p:nvGraphicFramePr>
        <p:xfrm>
          <a:off x="647564" y="2132856"/>
          <a:ext cx="7905743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016181" y="6381476"/>
            <a:ext cx="121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Centro-Oeste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699792" y="638147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Nordeste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319651" y="6381476"/>
            <a:ext cx="64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796136" y="640122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Sudeste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452320" y="6381475"/>
            <a:ext cx="471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5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0"/>
            <a:ext cx="9138306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566192"/>
            <a:ext cx="8153400" cy="990600"/>
          </a:xfrm>
        </p:spPr>
        <p:txBody>
          <a:bodyPr>
            <a:normAutofit/>
          </a:bodyPr>
          <a:lstStyle/>
          <a:p>
            <a:r>
              <a:rPr lang="pt-BR" sz="5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Composição da amostra</a:t>
            </a:r>
            <a:endParaRPr lang="pt-BR" sz="5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064896" cy="4824536"/>
          </a:xfrm>
        </p:spPr>
        <p:txBody>
          <a:bodyPr rtlCol="0">
            <a:noAutofit/>
          </a:bodyPr>
          <a:lstStyle/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  <a:defRPr/>
            </a:pPr>
            <a:endParaRPr lang="pt-BR" sz="1800" dirty="0">
              <a:latin typeface="Calibri" pitchFamily="34" charset="0"/>
              <a:cs typeface="Calibri" pitchFamily="34" charset="0"/>
            </a:endParaRPr>
          </a:p>
          <a:p>
            <a:pPr marL="0" indent="0" algn="just" eaLnBrk="1" fontAlgn="auto" hangingPunct="1">
              <a:spcBef>
                <a:spcPts val="100"/>
              </a:spcBef>
              <a:spcAft>
                <a:spcPts val="100"/>
              </a:spcAft>
              <a:buNone/>
              <a:defRPr/>
            </a:pPr>
            <a:endParaRPr lang="pt-BR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3382" y="1628800"/>
            <a:ext cx="836508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itchFamily="34" charset="0"/>
                <a:cs typeface="Calibri" pitchFamily="34" charset="0"/>
              </a:rPr>
              <a:t>Brasil  </a:t>
            </a:r>
            <a:r>
              <a:rPr lang="pt-BR" dirty="0">
                <a:latin typeface="Calibri" pitchFamily="34" charset="0"/>
                <a:cs typeface="Calibri" pitchFamily="34" charset="0"/>
              </a:rPr>
              <a:t>                                                                                                Total</a:t>
            </a:r>
            <a:r>
              <a:rPr lang="pt-BR">
                <a:latin typeface="Calibri" pitchFamily="34" charset="0"/>
                <a:cs typeface="Calibri" pitchFamily="34" charset="0"/>
              </a:rPr>
              <a:t>: </a:t>
            </a:r>
            <a:r>
              <a:rPr lang="pt-BR" b="1">
                <a:latin typeface="Calibri" pitchFamily="34" charset="0"/>
                <a:cs typeface="Calibri" pitchFamily="34" charset="0"/>
              </a:rPr>
              <a:t>18 856</a:t>
            </a:r>
            <a:endParaRPr lang="pt-B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179512" y="2276872"/>
            <a:ext cx="3312368" cy="2128204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/>
              <a:buNone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Os resultados foram ponderados 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segundo a quantidade de clientes </a:t>
            </a:r>
          </a:p>
          <a:p>
            <a:pPr marL="0" indent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/>
              <a:buNone/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por projeto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89" y="2132857"/>
            <a:ext cx="4394655" cy="435856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663409" y="5229200"/>
            <a:ext cx="3240360" cy="33855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600" b="1" dirty="0">
                <a:latin typeface="Calibri" pitchFamily="34" charset="0"/>
                <a:cs typeface="Calibri" pitchFamily="34" charset="0"/>
              </a:rPr>
              <a:t>Margem de Erro Amostral: 0,71%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77445C-0578-499C-AA01-117A3FA6B71A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10" name="Espaço Reservado para Número de Slide 5"/>
          <p:cNvSpPr txBox="1">
            <a:spLocks/>
          </p:cNvSpPr>
          <p:nvPr/>
        </p:nvSpPr>
        <p:spPr>
          <a:xfrm>
            <a:off x="8572382" y="6593358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pt-BR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77445C-0578-499C-AA01-117A3FA6B71A}" type="slidenum">
              <a:rPr lang="pt-BR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3</a:t>
            </a:fld>
            <a:endParaRPr lang="pt-BR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1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3200" b="1">
                <a:latin typeface="+mn-lt"/>
              </a:rPr>
              <a:t>Aplicabilidade dos conhecimentos (2014/2015)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908720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539552" y="1484784"/>
            <a:ext cx="7776864" cy="576064"/>
          </a:xfrm>
          <a:prstGeom prst="wedgeRectCallout">
            <a:avLst>
              <a:gd name="adj1" fmla="val -49879"/>
              <a:gd name="adj2" fmla="val -84778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Que nota de 0 a 10 o(a) senhor(a) daria para a aplicabilidade desses conhecimentos adquiridos nas palestras, seminários ou oficinas do SEBRAE? Onde zero significa “NÃO PÔS NADA EM PRÁTICA” e dez significa “PÔS TODOS OS CONHECIMENTOS EM PRÁTICA”.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387630818"/>
              </p:ext>
            </p:extLst>
          </p:nvPr>
        </p:nvGraphicFramePr>
        <p:xfrm>
          <a:off x="179512" y="2420888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2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3600" b="1">
                <a:latin typeface="+mn-lt"/>
              </a:rPr>
              <a:t>Resultados das palestras, seminários e oficinas</a:t>
            </a:r>
          </a:p>
        </p:txBody>
      </p:sp>
      <p:pic>
        <p:nvPicPr>
          <p:cNvPr id="5" name="Imagem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49426" r="74179" b="25574"/>
          <a:stretch/>
        </p:blipFill>
        <p:spPr>
          <a:xfrm>
            <a:off x="8623358" y="1490704"/>
            <a:ext cx="464311" cy="47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1032812"/>
            <a:ext cx="334098" cy="3437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90704"/>
            <a:ext cx="8064896" cy="570144"/>
          </a:xfrm>
          <a:prstGeom prst="wedgeRectCallout">
            <a:avLst>
              <a:gd name="adj1" fmla="val -49087"/>
              <a:gd name="adj2" fmla="val -95545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E que nota de 0 a 10 o(a) senhor(a) daria para as palestras, seminários ou oficinas do SEBRAE, quanto aos resultados para você ou sua empresa? Onde zero significa “NÃO DERAM RESULTADOS” e dez significa “SUPERARAM OS RESULTADOS”.</a:t>
            </a:r>
          </a:p>
        </p:txBody>
      </p:sp>
      <p:pic>
        <p:nvPicPr>
          <p:cNvPr id="9" name="Imagem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0094" r="20241" b="37716"/>
          <a:stretch/>
        </p:blipFill>
        <p:spPr>
          <a:xfrm>
            <a:off x="8625699" y="2034899"/>
            <a:ext cx="482805" cy="457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156125504"/>
              </p:ext>
            </p:extLst>
          </p:nvPr>
        </p:nvGraphicFramePr>
        <p:xfrm>
          <a:off x="61438" y="2433862"/>
          <a:ext cx="9011416" cy="387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4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3600" b="1">
                <a:latin typeface="+mn-lt"/>
              </a:rPr>
              <a:t>Resultados das palestras, seminários e oficinas</a:t>
            </a:r>
          </a:p>
        </p:txBody>
      </p:sp>
      <p:pic>
        <p:nvPicPr>
          <p:cNvPr id="5" name="Imagem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1032812"/>
            <a:ext cx="334098" cy="3437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5" y="1490704"/>
            <a:ext cx="8157771" cy="498136"/>
          </a:xfrm>
          <a:prstGeom prst="wedgeRectCallout">
            <a:avLst>
              <a:gd name="adj1" fmla="val -49212"/>
              <a:gd name="adj2" fmla="val -103886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E que nota de 0 a 10 o(a) senhor(a) daria para as palestras, seminários ou oficinas do SEBRAE, quanto aos resultados para você ou sua empresa? Onde zero significa “NÃO DERAM RESULTADOS” e dez significa “SUPERARAM OS RESULTADOS”.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49962910"/>
              </p:ext>
            </p:extLst>
          </p:nvPr>
        </p:nvGraphicFramePr>
        <p:xfrm>
          <a:off x="398959" y="2014364"/>
          <a:ext cx="8277497" cy="436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99592" y="6309321"/>
            <a:ext cx="121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Centro-Oeste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543919" y="630932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Nordeste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203062" y="6309321"/>
            <a:ext cx="64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712271" y="632906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Sudeste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485044" y="6309320"/>
            <a:ext cx="471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16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2800" b="1">
                <a:latin typeface="+mn-lt"/>
              </a:rPr>
              <a:t>Resultados das palestras, seminários e oficinas (2014/2015)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1032812"/>
            <a:ext cx="334098" cy="3437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90704"/>
            <a:ext cx="8064896" cy="570144"/>
          </a:xfrm>
          <a:prstGeom prst="wedgeRectCallout">
            <a:avLst>
              <a:gd name="adj1" fmla="val -49087"/>
              <a:gd name="adj2" fmla="val -95545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E que nota de 0 a 10 o(a) senhor(a) daria para as palestras, seminários ou oficinas do SEBRAE, quanto aos resultados para você ou sua empresa? Onde zero significa “NÃO DERAM RESULTADOS” e dez significa “SUPERARAM OS RESULTADOS”.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923776662"/>
              </p:ext>
            </p:extLst>
          </p:nvPr>
        </p:nvGraphicFramePr>
        <p:xfrm>
          <a:off x="179512" y="2420888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2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5400" b="1">
                <a:latin typeface="+mn-lt"/>
              </a:rPr>
              <a:t>Consultorias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35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4800" b="1">
                <a:latin typeface="+mn-lt"/>
              </a:rPr>
              <a:t>Satisfação com as consultorias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49426" r="74179" b="25574"/>
          <a:stretch/>
        </p:blipFill>
        <p:spPr>
          <a:xfrm>
            <a:off x="8623358" y="1490704"/>
            <a:ext cx="464311" cy="47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12850" y="908720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7920880" cy="448124"/>
          </a:xfrm>
          <a:prstGeom prst="wedgeRectCallout">
            <a:avLst>
              <a:gd name="adj1" fmla="val -48170"/>
              <a:gd name="adj2" fmla="val -108338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Qual a sua satisfação de 0 a 10 com as consultorias do SEBRAE que o(a) sr(a) participou em 2015? Onde zero significa “TOTALMENTE INSATISFEITO” e dez significa “TOTALMENTE SATISFEITO”.</a:t>
            </a:r>
          </a:p>
        </p:txBody>
      </p:sp>
      <p:pic>
        <p:nvPicPr>
          <p:cNvPr id="9" name="Imagem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0094" r="20241" b="37716"/>
          <a:stretch/>
        </p:blipFill>
        <p:spPr>
          <a:xfrm>
            <a:off x="8625699" y="2034899"/>
            <a:ext cx="482805" cy="457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940665698"/>
              </p:ext>
            </p:extLst>
          </p:nvPr>
        </p:nvGraphicFramePr>
        <p:xfrm>
          <a:off x="61438" y="2433862"/>
          <a:ext cx="9011416" cy="387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42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4800" b="1">
                <a:latin typeface="+mn-lt"/>
              </a:rPr>
              <a:t>Satisfação com as consultorias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-36512" y="1042295"/>
            <a:ext cx="360040" cy="3704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8064896" cy="360040"/>
          </a:xfrm>
          <a:prstGeom prst="wedgeRectCallout">
            <a:avLst>
              <a:gd name="adj1" fmla="val -50292"/>
              <a:gd name="adj2" fmla="val -108824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Qual a sua satisfação de 0 a 10 com as consultorias do SEBRAE que o(a) sr(a) participou em 2015? Onde zero significa “TOTALMENTE INSATISFEITO” e dez significa “TOTALMENTE SATISFEITO”.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456938231"/>
              </p:ext>
            </p:extLst>
          </p:nvPr>
        </p:nvGraphicFramePr>
        <p:xfrm>
          <a:off x="379561" y="1970622"/>
          <a:ext cx="8173745" cy="448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67433" y="6309321"/>
            <a:ext cx="121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Centro-Oeste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11760" y="630932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Nordeste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139953" y="6309321"/>
            <a:ext cx="64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568255" y="632906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Sudeste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341028" y="6309320"/>
            <a:ext cx="471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52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3600" b="1">
                <a:latin typeface="+mn-lt"/>
              </a:rPr>
              <a:t>Satisfação com as consultorias (2014/2015)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12850" y="908720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7920880" cy="448124"/>
          </a:xfrm>
          <a:prstGeom prst="wedgeRectCallout">
            <a:avLst>
              <a:gd name="adj1" fmla="val -48170"/>
              <a:gd name="adj2" fmla="val -108338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Qual a sua satisfação de 0 a 10 com as consultorias do SEBRAE que o(a) sr(a) participou em 2015? Onde zero significa “TOTALMENTE INSATISFEITO” e dez significa “TOTALMENTE SATISFEITO”.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093850664"/>
              </p:ext>
            </p:extLst>
          </p:nvPr>
        </p:nvGraphicFramePr>
        <p:xfrm>
          <a:off x="179512" y="2420888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1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r>
              <a:rPr lang="pt-BR" sz="5400" b="1">
                <a:latin typeface="+mn-lt"/>
              </a:rPr>
              <a:t>Aplicabilidade dos conhecimentos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49426" r="74179" b="25574"/>
          <a:stretch/>
        </p:blipFill>
        <p:spPr>
          <a:xfrm>
            <a:off x="8623358" y="1490704"/>
            <a:ext cx="464311" cy="47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1052736"/>
            <a:ext cx="323528" cy="3329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7920880" cy="448124"/>
          </a:xfrm>
          <a:prstGeom prst="wedgeRectCallout">
            <a:avLst>
              <a:gd name="adj1" fmla="val -48849"/>
              <a:gd name="adj2" fmla="val -105461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Que nota de 0 a 10 o(a) sr(a) daria para a aplicabilidade desses conhecimentos adquiridos nas consultorias do SEBRAE? Onde zero significa “NÃO PÔS NADA EM PRÁTICA” e dez significa “PÔS TODOS OS CONHECIMENTOS EM PRÁTICA”.</a:t>
            </a:r>
          </a:p>
        </p:txBody>
      </p:sp>
      <p:pic>
        <p:nvPicPr>
          <p:cNvPr id="9" name="Imagem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0094" r="20241" b="37716"/>
          <a:stretch/>
        </p:blipFill>
        <p:spPr>
          <a:xfrm>
            <a:off x="8625699" y="2034899"/>
            <a:ext cx="482805" cy="457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467201259"/>
              </p:ext>
            </p:extLst>
          </p:nvPr>
        </p:nvGraphicFramePr>
        <p:xfrm>
          <a:off x="61438" y="2433862"/>
          <a:ext cx="9011416" cy="387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84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r>
              <a:rPr lang="pt-BR" sz="5400" b="1">
                <a:latin typeface="+mn-lt"/>
              </a:rPr>
              <a:t>Aplicabilidade dos conhecimentos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72008" y="1052736"/>
            <a:ext cx="323528" cy="3329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5" y="1484784"/>
            <a:ext cx="8157771" cy="432048"/>
          </a:xfrm>
          <a:prstGeom prst="wedgeRectCallout">
            <a:avLst>
              <a:gd name="adj1" fmla="val -48901"/>
              <a:gd name="adj2" fmla="val -91080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Que nota de 0 a 10 o(a) sr(a) daria para a aplicabilidade desses conhecimentos adquiridos nas consultorias do SEBRAE? Onde zero significa “NÃO PÔS NADA EM PRÁTICA” e dez significa “PÔS TODOS OS CONHECIMENTOS EM PRÁTICA”.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26392684"/>
              </p:ext>
            </p:extLst>
          </p:nvPr>
        </p:nvGraphicFramePr>
        <p:xfrm>
          <a:off x="395535" y="2132856"/>
          <a:ext cx="84321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99592" y="6438824"/>
            <a:ext cx="121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Centro-Oeste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543919" y="643882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Nordeste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283969" y="6438824"/>
            <a:ext cx="64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796136" y="645856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Sudeste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629060" y="6438823"/>
            <a:ext cx="471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4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-20166"/>
            <a:ext cx="9138306" cy="6858000"/>
          </a:xfrm>
          <a:prstGeom prst="rect">
            <a:avLst/>
          </a:prstGeom>
        </p:spPr>
      </p:pic>
      <p:sp>
        <p:nvSpPr>
          <p:cNvPr id="93" name="Retângulo 92"/>
          <p:cNvSpPr/>
          <p:nvPr/>
        </p:nvSpPr>
        <p:spPr>
          <a:xfrm>
            <a:off x="631288" y="2958363"/>
            <a:ext cx="3920664" cy="457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Pergunta Formulada</a:t>
            </a:r>
          </a:p>
        </p:txBody>
      </p:sp>
      <p:grpSp>
        <p:nvGrpSpPr>
          <p:cNvPr id="94" name="Grupo 93"/>
          <p:cNvGrpSpPr/>
          <p:nvPr/>
        </p:nvGrpSpPr>
        <p:grpSpPr>
          <a:xfrm>
            <a:off x="5004048" y="3813252"/>
            <a:ext cx="4032448" cy="373564"/>
            <a:chOff x="251520" y="3055816"/>
            <a:chExt cx="4032448" cy="373564"/>
          </a:xfrm>
        </p:grpSpPr>
        <p:sp>
          <p:nvSpPr>
            <p:cNvPr id="95" name="Retângulo 94"/>
            <p:cNvSpPr/>
            <p:nvPr/>
          </p:nvSpPr>
          <p:spPr>
            <a:xfrm>
              <a:off x="251520" y="3055816"/>
              <a:ext cx="360040" cy="37318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dirty="0">
                <a:solidFill>
                  <a:schemeClr val="tx1"/>
                </a:solidFill>
                <a:latin typeface="Copperplate Gothic Bold" panose="020E0705020206020404" pitchFamily="34" charset="0"/>
              </a:endParaRPr>
            </a:p>
          </p:txBody>
        </p:sp>
        <p:sp>
          <p:nvSpPr>
            <p:cNvPr id="96" name="Retângulo 95"/>
            <p:cNvSpPr/>
            <p:nvPr/>
          </p:nvSpPr>
          <p:spPr>
            <a:xfrm>
              <a:off x="613520" y="3056197"/>
              <a:ext cx="3670448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Antigos clientes</a:t>
              </a:r>
            </a:p>
          </p:txBody>
        </p:sp>
      </p:grpSp>
      <p:grpSp>
        <p:nvGrpSpPr>
          <p:cNvPr id="97" name="Grupo 96"/>
          <p:cNvGrpSpPr/>
          <p:nvPr/>
        </p:nvGrpSpPr>
        <p:grpSpPr>
          <a:xfrm>
            <a:off x="5004048" y="2305344"/>
            <a:ext cx="4032448" cy="373564"/>
            <a:chOff x="251520" y="3559492"/>
            <a:chExt cx="4032448" cy="373564"/>
          </a:xfrm>
        </p:grpSpPr>
        <p:sp>
          <p:nvSpPr>
            <p:cNvPr id="98" name="Retângulo 97"/>
            <p:cNvSpPr/>
            <p:nvPr/>
          </p:nvSpPr>
          <p:spPr>
            <a:xfrm>
              <a:off x="251520" y="3559492"/>
              <a:ext cx="360040" cy="373183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dirty="0">
                <a:solidFill>
                  <a:schemeClr val="tx1"/>
                </a:solidFill>
                <a:latin typeface="Copperplate Gothic Bold" panose="020E0705020206020404" pitchFamily="34" charset="0"/>
              </a:endParaRPr>
            </a:p>
          </p:txBody>
        </p:sp>
        <p:sp>
          <p:nvSpPr>
            <p:cNvPr id="99" name="Retângulo 98"/>
            <p:cNvSpPr/>
            <p:nvPr/>
          </p:nvSpPr>
          <p:spPr>
            <a:xfrm>
              <a:off x="613520" y="3559873"/>
              <a:ext cx="3670448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Satisfação com o SEBRAE</a:t>
              </a:r>
            </a:p>
          </p:txBody>
        </p:sp>
      </p:grpSp>
      <p:grpSp>
        <p:nvGrpSpPr>
          <p:cNvPr id="100" name="Grupo 99"/>
          <p:cNvGrpSpPr/>
          <p:nvPr/>
        </p:nvGrpSpPr>
        <p:grpSpPr>
          <a:xfrm>
            <a:off x="5004048" y="2814405"/>
            <a:ext cx="4032448" cy="373564"/>
            <a:chOff x="251520" y="4567604"/>
            <a:chExt cx="4032448" cy="373564"/>
          </a:xfrm>
        </p:grpSpPr>
        <p:sp>
          <p:nvSpPr>
            <p:cNvPr id="101" name="Retângulo 100"/>
            <p:cNvSpPr/>
            <p:nvPr/>
          </p:nvSpPr>
          <p:spPr>
            <a:xfrm>
              <a:off x="251520" y="4567604"/>
              <a:ext cx="360040" cy="373183"/>
            </a:xfrm>
            <a:prstGeom prst="rect">
              <a:avLst/>
            </a:prstGeom>
            <a:solidFill>
              <a:srgbClr val="07F768">
                <a:alpha val="89804"/>
              </a:srgb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solidFill>
                  <a:schemeClr val="tx1"/>
                </a:solidFill>
                <a:latin typeface="Copperplate Gothic Bold" panose="020E0705020206020404" pitchFamily="34" charset="0"/>
              </a:endParaRPr>
            </a:p>
          </p:txBody>
        </p:sp>
        <p:sp>
          <p:nvSpPr>
            <p:cNvPr id="102" name="Retângulo 101"/>
            <p:cNvSpPr/>
            <p:nvPr/>
          </p:nvSpPr>
          <p:spPr>
            <a:xfrm>
              <a:off x="613520" y="4567985"/>
              <a:ext cx="3670448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Sugestões e melhorias no SEBRAE</a:t>
              </a:r>
            </a:p>
          </p:txBody>
        </p:sp>
      </p:grpSp>
      <p:sp>
        <p:nvSpPr>
          <p:cNvPr id="103" name="Retângulo 102"/>
          <p:cNvSpPr/>
          <p:nvPr/>
        </p:nvSpPr>
        <p:spPr>
          <a:xfrm>
            <a:off x="4995019" y="1556792"/>
            <a:ext cx="4041477" cy="552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ÍNDICE</a:t>
            </a:r>
            <a:endParaRPr lang="pt-BR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" name="Retângulo 103"/>
          <p:cNvSpPr/>
          <p:nvPr/>
        </p:nvSpPr>
        <p:spPr>
          <a:xfrm>
            <a:off x="164141" y="1493725"/>
            <a:ext cx="4371595" cy="608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LEGENDA</a:t>
            </a:r>
            <a:endParaRPr lang="pt-BR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5" name="Imagem 10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164141" y="2975902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6" name="Retângulo 105"/>
          <p:cNvSpPr/>
          <p:nvPr/>
        </p:nvSpPr>
        <p:spPr>
          <a:xfrm>
            <a:off x="590682" y="193278"/>
            <a:ext cx="6198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4800" dirty="0">
                <a:latin typeface="Calibri" pitchFamily="34" charset="0"/>
                <a:ea typeface="+mj-ea"/>
                <a:cs typeface="Calibri" pitchFamily="34" charset="0"/>
              </a:rPr>
              <a:t>Guia da Apresentação</a:t>
            </a:r>
          </a:p>
        </p:txBody>
      </p:sp>
      <p:sp>
        <p:nvSpPr>
          <p:cNvPr id="107" name="Retângulo 106"/>
          <p:cNvSpPr/>
          <p:nvPr/>
        </p:nvSpPr>
        <p:spPr>
          <a:xfrm>
            <a:off x="628452" y="2358769"/>
            <a:ext cx="3903772" cy="457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Comparação Brasil/UF</a:t>
            </a:r>
          </a:p>
        </p:txBody>
      </p:sp>
      <p:pic>
        <p:nvPicPr>
          <p:cNvPr id="108" name="Imagem 107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49426" r="74179" b="25574"/>
          <a:stretch/>
        </p:blipFill>
        <p:spPr>
          <a:xfrm>
            <a:off x="171564" y="2348880"/>
            <a:ext cx="464311" cy="47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pSp>
        <p:nvGrpSpPr>
          <p:cNvPr id="109" name="Grupo 108"/>
          <p:cNvGrpSpPr/>
          <p:nvPr/>
        </p:nvGrpSpPr>
        <p:grpSpPr>
          <a:xfrm>
            <a:off x="5004048" y="4351580"/>
            <a:ext cx="4032448" cy="373564"/>
            <a:chOff x="251520" y="3055816"/>
            <a:chExt cx="4032448" cy="373564"/>
          </a:xfrm>
        </p:grpSpPr>
        <p:sp>
          <p:nvSpPr>
            <p:cNvPr id="110" name="Retângulo 109"/>
            <p:cNvSpPr/>
            <p:nvPr/>
          </p:nvSpPr>
          <p:spPr>
            <a:xfrm>
              <a:off x="251520" y="3055816"/>
              <a:ext cx="360040" cy="37318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solidFill>
                  <a:schemeClr val="tx1"/>
                </a:solidFill>
                <a:latin typeface="Copperplate Gothic Bold" panose="020E0705020206020404" pitchFamily="34" charset="0"/>
              </a:endParaRPr>
            </a:p>
          </p:txBody>
        </p:sp>
        <p:sp>
          <p:nvSpPr>
            <p:cNvPr id="111" name="Retângulo 110"/>
            <p:cNvSpPr/>
            <p:nvPr/>
          </p:nvSpPr>
          <p:spPr>
            <a:xfrm>
              <a:off x="613520" y="3056197"/>
              <a:ext cx="3670448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Novos clientes</a:t>
              </a:r>
            </a:p>
          </p:txBody>
        </p:sp>
      </p:grpSp>
      <p:sp>
        <p:nvSpPr>
          <p:cNvPr id="27" name="Espaço Reservado para Número de Slide 5"/>
          <p:cNvSpPr txBox="1">
            <a:spLocks/>
          </p:cNvSpPr>
          <p:nvPr/>
        </p:nvSpPr>
        <p:spPr>
          <a:xfrm>
            <a:off x="8572382" y="6593358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pt-BR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77445C-0578-499C-AA01-117A3FA6B71A}" type="slidenum">
              <a:rPr lang="pt-BR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4</a:t>
            </a:fld>
            <a:endParaRPr lang="pt-BR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0094" r="20241" b="37716"/>
          <a:stretch/>
        </p:blipFill>
        <p:spPr>
          <a:xfrm>
            <a:off x="179512" y="3619075"/>
            <a:ext cx="482805" cy="457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9" name="Retângulo 28"/>
          <p:cNvSpPr/>
          <p:nvPr/>
        </p:nvSpPr>
        <p:spPr>
          <a:xfrm>
            <a:off x="687663" y="3606481"/>
            <a:ext cx="3863917" cy="437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Gráfico Série Histórica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5004048" y="3271460"/>
            <a:ext cx="4032448" cy="373564"/>
            <a:chOff x="251520" y="4567604"/>
            <a:chExt cx="4032448" cy="373564"/>
          </a:xfrm>
        </p:grpSpPr>
        <p:sp>
          <p:nvSpPr>
            <p:cNvPr id="31" name="Retângulo 30"/>
            <p:cNvSpPr/>
            <p:nvPr/>
          </p:nvSpPr>
          <p:spPr>
            <a:xfrm>
              <a:off x="251520" y="4567604"/>
              <a:ext cx="360040" cy="373183"/>
            </a:xfrm>
            <a:prstGeom prst="rect">
              <a:avLst/>
            </a:prstGeom>
            <a:solidFill>
              <a:srgbClr val="7030A0">
                <a:alpha val="89804"/>
              </a:srgb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solidFill>
                  <a:schemeClr val="tx1"/>
                </a:solidFill>
                <a:latin typeface="Copperplate Gothic Bold" panose="020E0705020206020404" pitchFamily="34" charset="0"/>
              </a:endParaRPr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13520" y="4567985"/>
              <a:ext cx="3670448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Variáveis por porte</a:t>
              </a:r>
              <a:endPara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77445C-0578-499C-AA01-117A3FA6B71A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665154" y="4247368"/>
            <a:ext cx="3867070" cy="457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Participação de eventos por região</a:t>
            </a:r>
            <a:endParaRPr lang="pt-B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945" r="25704" b="26055"/>
          <a:stretch/>
        </p:blipFill>
        <p:spPr>
          <a:xfrm>
            <a:off x="179512" y="4247368"/>
            <a:ext cx="464311" cy="47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5" name="Retângulo 34"/>
          <p:cNvSpPr/>
          <p:nvPr/>
        </p:nvSpPr>
        <p:spPr>
          <a:xfrm>
            <a:off x="665153" y="4869160"/>
            <a:ext cx="3867071" cy="477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Histórico de notas médias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0" t="25000" r="25384" b="50000"/>
          <a:stretch/>
        </p:blipFill>
        <p:spPr>
          <a:xfrm>
            <a:off x="179512" y="4869160"/>
            <a:ext cx="464311" cy="47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pSp>
        <p:nvGrpSpPr>
          <p:cNvPr id="37" name="Grupo 36"/>
          <p:cNvGrpSpPr/>
          <p:nvPr/>
        </p:nvGrpSpPr>
        <p:grpSpPr>
          <a:xfrm>
            <a:off x="5004048" y="4869160"/>
            <a:ext cx="4032448" cy="373564"/>
            <a:chOff x="251520" y="3055816"/>
            <a:chExt cx="4032448" cy="373564"/>
          </a:xfrm>
        </p:grpSpPr>
        <p:sp>
          <p:nvSpPr>
            <p:cNvPr id="38" name="Retângulo 37"/>
            <p:cNvSpPr/>
            <p:nvPr/>
          </p:nvSpPr>
          <p:spPr>
            <a:xfrm>
              <a:off x="251520" y="3055816"/>
              <a:ext cx="360040" cy="373183"/>
            </a:xfrm>
            <a:prstGeom prst="rect">
              <a:avLst/>
            </a:prstGeom>
            <a:solidFill>
              <a:srgbClr val="86406F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solidFill>
                  <a:schemeClr val="tx1"/>
                </a:solidFill>
                <a:latin typeface="Copperplate Gothic Bold" panose="020E0705020206020404" pitchFamily="34" charset="0"/>
              </a:endParaRPr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613520" y="3056197"/>
              <a:ext cx="3670448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Médias</a:t>
              </a:r>
              <a:endPara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7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03" grpId="0" animBg="1"/>
      <p:bldP spid="104" grpId="0" animBg="1"/>
      <p:bldP spid="106" grpId="0"/>
      <p:bldP spid="107" grpId="0" animBg="1"/>
      <p:bldP spid="29" grpId="0" animBg="1"/>
      <p:bldP spid="2" grpId="0"/>
      <p:bldP spid="33" grpId="0" animBg="1"/>
      <p:bldP spid="3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3600" b="1">
                <a:latin typeface="+mn-lt"/>
              </a:rPr>
              <a:t>Aplicabilidade dos conhecimentos (2014/2015)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1052736"/>
            <a:ext cx="323528" cy="3329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7920880" cy="448124"/>
          </a:xfrm>
          <a:prstGeom prst="wedgeRectCallout">
            <a:avLst>
              <a:gd name="adj1" fmla="val -48849"/>
              <a:gd name="adj2" fmla="val -105461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Que nota de 0 a 10 o(a) sr(a) daria para a aplicabilidade desses conhecimentos adquiridos nas consultorias do SEBRAE? Onde zero significa “NÃO PÔS NADA EM PRÁTICA” e dez significa “PÔS TODOS OS CONHECIMENTOS EM PRÁTICA”.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543646612"/>
              </p:ext>
            </p:extLst>
          </p:nvPr>
        </p:nvGraphicFramePr>
        <p:xfrm>
          <a:off x="179512" y="2420888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37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4800" b="1">
                <a:latin typeface="+mn-lt"/>
              </a:rPr>
              <a:t>Resultados das consultorias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49426" r="74179" b="25574"/>
          <a:stretch/>
        </p:blipFill>
        <p:spPr>
          <a:xfrm>
            <a:off x="8623358" y="1490704"/>
            <a:ext cx="464311" cy="47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908720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68708"/>
            <a:ext cx="7992888" cy="448124"/>
          </a:xfrm>
          <a:prstGeom prst="wedgeRectCallout">
            <a:avLst>
              <a:gd name="adj1" fmla="val -47930"/>
              <a:gd name="adj2" fmla="val -97189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E que nota de 0 a 10 o(a) sr(a) daria para as consultorias do SEBRAE, quanto aos resultados para você ou sua empresa? Onde zero significa “NÃO DERAM RESULTADOS” e dez significa “SUPERARAM OS RESULTADOS”.</a:t>
            </a:r>
          </a:p>
        </p:txBody>
      </p:sp>
      <p:pic>
        <p:nvPicPr>
          <p:cNvPr id="10" name="Imagem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0094" r="20241" b="37716"/>
          <a:stretch/>
        </p:blipFill>
        <p:spPr>
          <a:xfrm>
            <a:off x="8625699" y="2034899"/>
            <a:ext cx="482805" cy="457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126215434"/>
              </p:ext>
            </p:extLst>
          </p:nvPr>
        </p:nvGraphicFramePr>
        <p:xfrm>
          <a:off x="61438" y="2433862"/>
          <a:ext cx="9011416" cy="387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38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4800" b="1">
                <a:latin typeface="+mn-lt"/>
              </a:rPr>
              <a:t>Resultados das consultorias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12850" y="872888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o explicativo retangular 9"/>
          <p:cNvSpPr/>
          <p:nvPr/>
        </p:nvSpPr>
        <p:spPr>
          <a:xfrm>
            <a:off x="395536" y="1520356"/>
            <a:ext cx="7992888" cy="396476"/>
          </a:xfrm>
          <a:prstGeom prst="wedgeRectCallout">
            <a:avLst>
              <a:gd name="adj1" fmla="val -47930"/>
              <a:gd name="adj2" fmla="val -97189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E que nota de 0 a 10 o(a) sr(a) daria para as consultorias do SEBRAE, quanto aos resultados para você ou sua empresa? Onde zero significa “NÃO DERAM RESULTADOS” e dez significa “SUPERARAM OS RESULTADOS”.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287915036"/>
              </p:ext>
            </p:extLst>
          </p:nvPr>
        </p:nvGraphicFramePr>
        <p:xfrm>
          <a:off x="395535" y="1916832"/>
          <a:ext cx="8157771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827584" y="6309321"/>
            <a:ext cx="121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Centro-Oeste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471911" y="630932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Nordeste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211961" y="6309321"/>
            <a:ext cx="64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724128" y="632906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Sudeste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413036" y="6309320"/>
            <a:ext cx="471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36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3600" b="1">
                <a:latin typeface="+mn-lt"/>
              </a:rPr>
              <a:t>Resultados das consultorias (2014/2015)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908720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68708"/>
            <a:ext cx="7992888" cy="448124"/>
          </a:xfrm>
          <a:prstGeom prst="wedgeRectCallout">
            <a:avLst>
              <a:gd name="adj1" fmla="val -47930"/>
              <a:gd name="adj2" fmla="val -97189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E que nota de 0 a 10 o(a) sr(a) daria para as consultorias do SEBRAE, quanto aos resultados para você ou sua empresa? Onde zero significa “NÃO DERAM RESULTADOS” e dez significa “SUPERARAM OS RESULTADOS”.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000153402"/>
              </p:ext>
            </p:extLst>
          </p:nvPr>
        </p:nvGraphicFramePr>
        <p:xfrm>
          <a:off x="179512" y="2420888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40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6000" b="1">
                <a:latin typeface="+mn-lt"/>
              </a:rPr>
              <a:t>Feiras e eventos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16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4800" b="1">
                <a:latin typeface="+mn-lt"/>
              </a:rPr>
              <a:t>Satisfação com feiras e eventos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49426" r="74179" b="25574"/>
          <a:stretch/>
        </p:blipFill>
        <p:spPr>
          <a:xfrm>
            <a:off x="8623358" y="1490704"/>
            <a:ext cx="464311" cy="47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0" y="980728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8064896" cy="360040"/>
          </a:xfrm>
          <a:prstGeom prst="wedgeRectCallout">
            <a:avLst>
              <a:gd name="adj1" fmla="val -49113"/>
              <a:gd name="adj2" fmla="val -106082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Qual a sua satisfação de 0 a 10 com as feiras e eventos do SEBRAE que o(a) sr(a) participou em 2015? Onde zero significa “TOTALMENTE INSATISFEITO” e dez significa “TOTALMENTE SATISFEITO”.</a:t>
            </a:r>
          </a:p>
        </p:txBody>
      </p:sp>
      <p:pic>
        <p:nvPicPr>
          <p:cNvPr id="9" name="Imagem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0094" r="20241" b="37716"/>
          <a:stretch/>
        </p:blipFill>
        <p:spPr>
          <a:xfrm>
            <a:off x="8625699" y="2034899"/>
            <a:ext cx="482805" cy="457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196992806"/>
              </p:ext>
            </p:extLst>
          </p:nvPr>
        </p:nvGraphicFramePr>
        <p:xfrm>
          <a:off x="61438" y="2433862"/>
          <a:ext cx="9011416" cy="387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2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4800" b="1">
                <a:latin typeface="+mn-lt"/>
              </a:rPr>
              <a:t>Satisfação com feiras e eventos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0" y="969594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8064896" cy="360040"/>
          </a:xfrm>
          <a:prstGeom prst="wedgeRectCallout">
            <a:avLst>
              <a:gd name="adj1" fmla="val -49349"/>
              <a:gd name="adj2" fmla="val -108540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Qual a sua satisfação de 0 a 10 com as feiras e eventos do SEBRAE que o(a) sr(a) participou em 2015? Onde zero significa “TOTALMENTE INSATISFEITO” e dez significa “TOTALMENTE SATISFEITO”.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800167792"/>
              </p:ext>
            </p:extLst>
          </p:nvPr>
        </p:nvGraphicFramePr>
        <p:xfrm>
          <a:off x="395536" y="1844824"/>
          <a:ext cx="8157771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27584" y="6413846"/>
            <a:ext cx="121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Centro-Oeste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71911" y="641384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Nordeste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211961" y="6413846"/>
            <a:ext cx="64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724128" y="643359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Sudeste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413036" y="6413845"/>
            <a:ext cx="471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61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3600" b="1">
                <a:latin typeface="+mn-lt"/>
              </a:rPr>
              <a:t>Satisfação com feiras e eventos (2014/2015)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0" y="980728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8064896" cy="360040"/>
          </a:xfrm>
          <a:prstGeom prst="wedgeRectCallout">
            <a:avLst>
              <a:gd name="adj1" fmla="val -49113"/>
              <a:gd name="adj2" fmla="val -106082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Qual a sua satisfação de 0 a 10 com as feiras e eventos do SEBRAE que o(a) sr(a) participou em 2015? Onde zero significa “TOTALMENTE INSATISFEITO” e dez significa “TOTALMENTE SATISFEITO”.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145799332"/>
              </p:ext>
            </p:extLst>
          </p:nvPr>
        </p:nvGraphicFramePr>
        <p:xfrm>
          <a:off x="179512" y="2420888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0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b="1">
                <a:latin typeface="+mn-lt"/>
              </a:rPr>
              <a:t>Aproveitamento das oportunidades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49426" r="74179" b="25574"/>
          <a:stretch/>
        </p:blipFill>
        <p:spPr>
          <a:xfrm>
            <a:off x="8623358" y="1490704"/>
            <a:ext cx="464311" cy="47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0" y="1079866"/>
            <a:ext cx="323528" cy="3329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68708"/>
            <a:ext cx="8064896" cy="448124"/>
          </a:xfrm>
          <a:prstGeom prst="wedgeRectCallout">
            <a:avLst>
              <a:gd name="adj1" fmla="val -50176"/>
              <a:gd name="adj2" fmla="val -89219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Que nota de 0 a 10 o(a) sr(a) daria para o aproveitamento das oportunidades surgidas nas feiras e eventos do SEBRAE? Onde zero significa “NÃO APROVEITOU NADA” e dez significa “APROVEITOU TOTALMENTE”.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382916252"/>
              </p:ext>
            </p:extLst>
          </p:nvPr>
        </p:nvGraphicFramePr>
        <p:xfrm>
          <a:off x="61438" y="2433862"/>
          <a:ext cx="9011416" cy="387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24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b="1">
                <a:latin typeface="+mn-lt"/>
              </a:rPr>
              <a:t>Aproveitamento das oportunidades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0" y="1079866"/>
            <a:ext cx="323528" cy="3329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8064896" cy="468484"/>
          </a:xfrm>
          <a:prstGeom prst="wedgeRectCallout">
            <a:avLst>
              <a:gd name="adj1" fmla="val -50176"/>
              <a:gd name="adj2" fmla="val -100863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Que nota de 0 a 10 o(a) sr(a) daria para o aproveitamento das oportunidades surgidas nas feiras e eventos do SEBRAE? Onde zero significa “NÃO APROVEITOU NADA” e dez significa “APROVEITOU TOTALMENTE”.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35319438"/>
              </p:ext>
            </p:extLst>
          </p:nvPr>
        </p:nvGraphicFramePr>
        <p:xfrm>
          <a:off x="395536" y="1988840"/>
          <a:ext cx="799288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95536" y="6525344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*Não há comparação pois esta variável não existia no questionário do ano anterior.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6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Pentágono 10"/>
          <p:cNvSpPr/>
          <p:nvPr/>
        </p:nvSpPr>
        <p:spPr>
          <a:xfrm>
            <a:off x="107504" y="548680"/>
            <a:ext cx="8784976" cy="1512168"/>
          </a:xfrm>
          <a:prstGeom prst="homePlate">
            <a:avLst/>
          </a:prstGeom>
          <a:solidFill>
            <a:srgbClr val="FFFF66">
              <a:alpha val="89804"/>
            </a:srgb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>
                <a:solidFill>
                  <a:schemeClr val="tx1"/>
                </a:solidFill>
              </a:rPr>
              <a:t>SATISFAÇÃO COM O SEBRAE</a:t>
            </a:r>
          </a:p>
        </p:txBody>
      </p:sp>
    </p:spTree>
    <p:extLst>
      <p:ext uri="{BB962C8B-B14F-4D97-AF65-F5344CB8AC3E}">
        <p14:creationId xmlns:p14="http://schemas.microsoft.com/office/powerpoint/2010/main" val="100753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4800" b="1">
                <a:latin typeface="+mn-lt"/>
              </a:rPr>
              <a:t>Resultados das feiras e eventos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49426" r="74179" b="25574"/>
          <a:stretch/>
        </p:blipFill>
        <p:spPr>
          <a:xfrm>
            <a:off x="8623358" y="1490704"/>
            <a:ext cx="464311" cy="47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0" y="980728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7992888" cy="448124"/>
          </a:xfrm>
          <a:prstGeom prst="wedgeRectCallout">
            <a:avLst>
              <a:gd name="adj1" fmla="val -49359"/>
              <a:gd name="adj2" fmla="val -110660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latin typeface="+mj-lt"/>
                <a:cs typeface="Times New Roman" pitchFamily="18" charset="0"/>
              </a:rPr>
              <a:t>E que nota de 0 a 10 o(a) sr(a) daria para as feiras e eventos do SEBRAE, quanto aos resultados para você ou sua empresa? Onde zero significa “NÃO DERAM RESULTADOS” e dez significa “SUPERARAM OS RESULTADOS”.</a:t>
            </a:r>
          </a:p>
        </p:txBody>
      </p:sp>
      <p:pic>
        <p:nvPicPr>
          <p:cNvPr id="10" name="Imagem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0094" r="20241" b="37716"/>
          <a:stretch/>
        </p:blipFill>
        <p:spPr>
          <a:xfrm>
            <a:off x="8625699" y="2034899"/>
            <a:ext cx="482805" cy="457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903323409"/>
              </p:ext>
            </p:extLst>
          </p:nvPr>
        </p:nvGraphicFramePr>
        <p:xfrm>
          <a:off x="61438" y="2433862"/>
          <a:ext cx="9011416" cy="387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67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4800" b="1">
                <a:latin typeface="+mn-lt"/>
              </a:rPr>
              <a:t>Resultados das feiras e eventos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0" y="980728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7992888" cy="468484"/>
          </a:xfrm>
          <a:prstGeom prst="wedgeRectCallout">
            <a:avLst>
              <a:gd name="adj1" fmla="val -49002"/>
              <a:gd name="adj2" fmla="val -102990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E que nota de 0 a 10 o(a) sr(a) daria para as feiras e eventos do SEBRAE, quanto aos resultados para você ou sua empresa? Onde zero significa “NÃO DERAM RESULTADOS” e dez significa “SUPERARAM OS RESULTADOS”.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138564447"/>
              </p:ext>
            </p:extLst>
          </p:nvPr>
        </p:nvGraphicFramePr>
        <p:xfrm>
          <a:off x="395536" y="1988840"/>
          <a:ext cx="799288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67433" y="6269830"/>
            <a:ext cx="121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Centro-Oeste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83768" y="626983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Nordeste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139953" y="6269830"/>
            <a:ext cx="64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580112" y="6289575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Sudeste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236296" y="6269829"/>
            <a:ext cx="471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3600" b="1">
                <a:latin typeface="+mn-lt"/>
              </a:rPr>
              <a:t>Resultados das feiras e eventos (2014/2015)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0" y="980728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7992888" cy="448124"/>
          </a:xfrm>
          <a:prstGeom prst="wedgeRectCallout">
            <a:avLst>
              <a:gd name="adj1" fmla="val -49359"/>
              <a:gd name="adj2" fmla="val -110660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latin typeface="+mj-lt"/>
                <a:cs typeface="Times New Roman" pitchFamily="18" charset="0"/>
              </a:rPr>
              <a:t>E que nota de 0 a 10 o(a) sr(a) daria para as feiras e eventos do SEBRAE, quanto aos resultados para você ou sua empresa? Onde zero significa “NÃO DERAM RESULTADOS” e dez significa “SUPERARAM OS RESULTADOS”.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448360992"/>
              </p:ext>
            </p:extLst>
          </p:nvPr>
        </p:nvGraphicFramePr>
        <p:xfrm>
          <a:off x="179512" y="2420888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11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4000" b="1">
                <a:latin typeface="+mn-lt"/>
              </a:rPr>
              <a:t>Orientações e/ou materiais informativos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70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2800" b="1">
                <a:latin typeface="+mn-lt"/>
              </a:rPr>
              <a:t>Satisfação com as orientações e/ou materiais informativos</a:t>
            </a:r>
          </a:p>
        </p:txBody>
      </p:sp>
      <p:pic>
        <p:nvPicPr>
          <p:cNvPr id="5" name="Imagem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49426" r="74179" b="25574"/>
          <a:stretch/>
        </p:blipFill>
        <p:spPr>
          <a:xfrm>
            <a:off x="8623358" y="1490704"/>
            <a:ext cx="464311" cy="47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0" y="1052736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467544" y="1484784"/>
            <a:ext cx="8064896" cy="450266"/>
          </a:xfrm>
          <a:prstGeom prst="wedgeRectCallout">
            <a:avLst>
              <a:gd name="adj1" fmla="val -50294"/>
              <a:gd name="adj2" fmla="val -106082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Qual a sua satisfação de 0 a 10 com as orientações e materiais do SEBRAE que o(a) sr(a) participou em 2015? Onde zero significa “TOTALMENTE INSATISFEITO” e dez significa “TOTALMENTE SATISFEITO”.</a:t>
            </a:r>
          </a:p>
        </p:txBody>
      </p:sp>
      <p:pic>
        <p:nvPicPr>
          <p:cNvPr id="9" name="Imagem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0094" r="20241" b="37716"/>
          <a:stretch/>
        </p:blipFill>
        <p:spPr>
          <a:xfrm>
            <a:off x="8625699" y="2034899"/>
            <a:ext cx="482805" cy="457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992267657"/>
              </p:ext>
            </p:extLst>
          </p:nvPr>
        </p:nvGraphicFramePr>
        <p:xfrm>
          <a:off x="61438" y="2433862"/>
          <a:ext cx="9011416" cy="387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12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2800" b="1">
                <a:latin typeface="+mn-lt"/>
              </a:rPr>
              <a:t>Satisfação com as orientações e/ou materiais informativos</a:t>
            </a:r>
          </a:p>
        </p:txBody>
      </p:sp>
      <p:pic>
        <p:nvPicPr>
          <p:cNvPr id="5" name="Imagem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0" y="1052736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8064896" cy="450266"/>
          </a:xfrm>
          <a:prstGeom prst="wedgeRectCallout">
            <a:avLst>
              <a:gd name="adj1" fmla="val -49113"/>
              <a:gd name="adj2" fmla="val -106082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Qual a sua satisfação de 0 a 10 com as orientações e materiais do SEBRAE que o(a) sr(a) participou em 2015? Onde zero significa “TOTALMENTE INSATISFEITO” e dez significa “TOTALMENTE SATISFEITO”.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614262171"/>
              </p:ext>
            </p:extLst>
          </p:nvPr>
        </p:nvGraphicFramePr>
        <p:xfrm>
          <a:off x="395536" y="2004953"/>
          <a:ext cx="8064896" cy="459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67433" y="6381329"/>
            <a:ext cx="121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Centro-Oeste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11760" y="638132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Nordeste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067945" y="6381329"/>
            <a:ext cx="64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580112" y="640107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Sudeste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269020" y="6381328"/>
            <a:ext cx="471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7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2300" b="1">
                <a:latin typeface="+mn-lt"/>
              </a:rPr>
              <a:t>Satisfação com as orientações e/ou materiais informativos (2014/2015)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0" y="1052736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467544" y="1484784"/>
            <a:ext cx="8064896" cy="450266"/>
          </a:xfrm>
          <a:prstGeom prst="wedgeRectCallout">
            <a:avLst>
              <a:gd name="adj1" fmla="val -50294"/>
              <a:gd name="adj2" fmla="val -106082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Qual a sua satisfação de 0 a 10 com as orientações e materiais do SEBRAE que o(a) sr(a) participou em 2015? Onde zero significa “TOTALMENTE INSATISFEITO” e dez significa “TOTALMENTE SATISFEITO”.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206272624"/>
              </p:ext>
            </p:extLst>
          </p:nvPr>
        </p:nvGraphicFramePr>
        <p:xfrm>
          <a:off x="179512" y="2420888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79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4200" b="1">
                <a:latin typeface="+mn-lt"/>
              </a:rPr>
              <a:t>Aplicabilidade dos conhecimentos</a:t>
            </a:r>
          </a:p>
        </p:txBody>
      </p:sp>
      <p:pic>
        <p:nvPicPr>
          <p:cNvPr id="5" name="Imagem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49426" r="74179" b="25574"/>
          <a:stretch/>
        </p:blipFill>
        <p:spPr>
          <a:xfrm>
            <a:off x="8623358" y="1490704"/>
            <a:ext cx="464311" cy="47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-1" y="931673"/>
            <a:ext cx="467545" cy="481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5" y="1484784"/>
            <a:ext cx="8064897" cy="636208"/>
          </a:xfrm>
          <a:prstGeom prst="wedgeRectCallout">
            <a:avLst>
              <a:gd name="adj1" fmla="val -48112"/>
              <a:gd name="adj2" fmla="val -85887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Que nota de 0 a 10 o(a) sr(a) daria para a aplicabilidade desses conhecimentos adquiridos nas orientações e materiais do SEBRAE? Onde zero significa “NÃO PÔS NADA EM PRÁTICA” e dez significa “PÔS TODOS OS CONHECIMENTOS EM PRÁTICA”.</a:t>
            </a:r>
          </a:p>
        </p:txBody>
      </p:sp>
      <p:pic>
        <p:nvPicPr>
          <p:cNvPr id="9" name="Imagem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0094" r="20241" b="37716"/>
          <a:stretch/>
        </p:blipFill>
        <p:spPr>
          <a:xfrm>
            <a:off x="8625699" y="2034899"/>
            <a:ext cx="482805" cy="457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278234362"/>
              </p:ext>
            </p:extLst>
          </p:nvPr>
        </p:nvGraphicFramePr>
        <p:xfrm>
          <a:off x="61438" y="2433862"/>
          <a:ext cx="9011416" cy="387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6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4200" b="1">
                <a:latin typeface="+mn-lt"/>
              </a:rPr>
              <a:t>Aplicabilidade dos conhecimentos</a:t>
            </a:r>
          </a:p>
        </p:txBody>
      </p:sp>
      <p:pic>
        <p:nvPicPr>
          <p:cNvPr id="5" name="Imagem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908720"/>
            <a:ext cx="467545" cy="481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5" y="1484784"/>
            <a:ext cx="8064897" cy="504056"/>
          </a:xfrm>
          <a:prstGeom prst="wedgeRectCallout">
            <a:avLst>
              <a:gd name="adj1" fmla="val -47994"/>
              <a:gd name="adj2" fmla="val -97864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Que nota de 0 a 10 o(a) sr(a) daria para a aplicabilidade desses conhecimentos adquiridos nas orientações e materiais do SEBRAE? Onde zero significa “NÃO PÔS NADA EM PRÁTICA” e dez significa “PÔS TODOS OS CONHECIMENTOS EM PRÁTICA”.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158711261"/>
              </p:ext>
            </p:extLst>
          </p:nvPr>
        </p:nvGraphicFramePr>
        <p:xfrm>
          <a:off x="388688" y="2120076"/>
          <a:ext cx="8215759" cy="440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39441" y="6381329"/>
            <a:ext cx="121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Centro-Oeste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83768" y="638132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Nordeste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211961" y="6381329"/>
            <a:ext cx="64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640107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Sudeste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413036" y="6381328"/>
            <a:ext cx="471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2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3200" b="1">
                <a:latin typeface="+mn-lt"/>
              </a:rPr>
              <a:t>Aplicabilidade dos conhecimentos (2014/2015)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-1" y="931673"/>
            <a:ext cx="467545" cy="481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5" y="1484784"/>
            <a:ext cx="8064897" cy="636208"/>
          </a:xfrm>
          <a:prstGeom prst="wedgeRectCallout">
            <a:avLst>
              <a:gd name="adj1" fmla="val -48112"/>
              <a:gd name="adj2" fmla="val -85887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Que nota de 0 a 10 o(a) sr(a) daria para a aplicabilidade desses conhecimentos adquiridos nas orientações e materiais do SEBRAE? Onde zero significa “NÃO PÔS NADA EM PRÁTICA” e dez significa “PÔS TODOS OS CONHECIMENTOS EM PRÁTICA”.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98678812"/>
              </p:ext>
            </p:extLst>
          </p:nvPr>
        </p:nvGraphicFramePr>
        <p:xfrm>
          <a:off x="179512" y="2420888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8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66130"/>
          </a:xfrm>
          <a:solidFill>
            <a:srgbClr val="FFFF66"/>
          </a:solidFill>
        </p:spPr>
        <p:txBody>
          <a:bodyPr/>
          <a:lstStyle/>
          <a:p>
            <a:r>
              <a:rPr lang="pt-BR" b="1" dirty="0">
                <a:latin typeface="+mn-lt"/>
              </a:rPr>
              <a:t>Atendimento do Sebrae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872888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o explicativo retangular 2"/>
          <p:cNvSpPr/>
          <p:nvPr/>
        </p:nvSpPr>
        <p:spPr>
          <a:xfrm>
            <a:off x="395536" y="1484784"/>
            <a:ext cx="5328592" cy="293110"/>
          </a:xfrm>
          <a:prstGeom prst="wedgeRectCallout">
            <a:avLst>
              <a:gd name="adj1" fmla="val -47085"/>
              <a:gd name="adj2" fmla="val -151064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O(a) Sr(a) foi atendido(a) ou participou das atividades do SEBRAE em 2015?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182438690"/>
              </p:ext>
            </p:extLst>
          </p:nvPr>
        </p:nvGraphicFramePr>
        <p:xfrm>
          <a:off x="369690" y="1777894"/>
          <a:ext cx="8280920" cy="417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211960" y="635634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Slide 89</a:t>
            </a:r>
            <a:endParaRPr lang="pt-BR" sz="1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732240" y="6356347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smtClean="0"/>
              <a:t>Slide </a:t>
            </a:r>
            <a:r>
              <a:rPr lang="pt-BR" sz="1200" smtClean="0"/>
              <a:t>95</a:t>
            </a:r>
            <a:endParaRPr lang="pt-BR" sz="1200" dirty="0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4553146" y="5857552"/>
            <a:ext cx="0" cy="504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7092280" y="5852347"/>
            <a:ext cx="0" cy="504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20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3200" b="1">
                <a:latin typeface="+mn-lt"/>
              </a:rPr>
              <a:t>Resultados das orientações e materiais informativos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49426" r="74179" b="25574"/>
          <a:stretch/>
        </p:blipFill>
        <p:spPr>
          <a:xfrm>
            <a:off x="8623358" y="1490704"/>
            <a:ext cx="464311" cy="47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-36511" y="1042295"/>
            <a:ext cx="360039" cy="3704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7992888" cy="468484"/>
          </a:xfrm>
          <a:prstGeom prst="wedgeRectCallout">
            <a:avLst>
              <a:gd name="adj1" fmla="val -50313"/>
              <a:gd name="adj2" fmla="val -119256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E que nota de 0 a 10 o(a) sr(a) daria para as orientações e materiais do SEBRAE, quanto aos resultados para você ou sua empresa? Onde zero significa “NÃO DERAM RESULTADOS” e dez significa “SUPERARAM OS RESULTADOS”.</a:t>
            </a:r>
          </a:p>
        </p:txBody>
      </p:sp>
      <p:pic>
        <p:nvPicPr>
          <p:cNvPr id="9" name="Imagem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0094" r="20241" b="37716"/>
          <a:stretch/>
        </p:blipFill>
        <p:spPr>
          <a:xfrm>
            <a:off x="8625699" y="2034899"/>
            <a:ext cx="482805" cy="457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856028446"/>
              </p:ext>
            </p:extLst>
          </p:nvPr>
        </p:nvGraphicFramePr>
        <p:xfrm>
          <a:off x="61438" y="2433862"/>
          <a:ext cx="9011416" cy="387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3200" b="1"/>
              <a:t>Resultados das orientações e materiais informativos</a:t>
            </a:r>
            <a:endParaRPr lang="pt-BR" sz="3200" b="1">
              <a:latin typeface="+mn-lt"/>
            </a:endParaRP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-36511" y="1042295"/>
            <a:ext cx="360039" cy="3704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7992888" cy="468484"/>
          </a:xfrm>
          <a:prstGeom prst="wedgeRectCallout">
            <a:avLst>
              <a:gd name="adj1" fmla="val -49956"/>
              <a:gd name="adj2" fmla="val -121288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E que nota de 0 a 10 o(a) sr(a) daria para as orientações e materiais do SEBRAE, quanto aos resultados para você ou sua empresa? Onde zero significa “NÃO DERAM RESULTADOS” e dez significa “SUPERARAM OS RESULTADOS”.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452296263"/>
              </p:ext>
            </p:extLst>
          </p:nvPr>
        </p:nvGraphicFramePr>
        <p:xfrm>
          <a:off x="398637" y="1988840"/>
          <a:ext cx="815467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39441" y="6381329"/>
            <a:ext cx="121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Centro-Oeste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83768" y="638132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Nordeste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139953" y="6381329"/>
            <a:ext cx="64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640107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Sudeste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341028" y="6381328"/>
            <a:ext cx="471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3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2600" b="1">
                <a:latin typeface="+mn-lt"/>
              </a:rPr>
              <a:t>Resultados das orientações e materiais informativos (2014/2015)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-36511" y="1042295"/>
            <a:ext cx="360039" cy="3704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7992888" cy="468484"/>
          </a:xfrm>
          <a:prstGeom prst="wedgeRectCallout">
            <a:avLst>
              <a:gd name="adj1" fmla="val -50313"/>
              <a:gd name="adj2" fmla="val -119256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E que nota de 0 a 10 o(a) sr(a) daria para as orientações e materiais do SEBRAE, quanto aos resultados para você ou sua empresa? Onde zero significa “NÃO DERAM RESULTADOS” e dez significa “SUPERARAM OS RESULTADOS”.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14491597"/>
              </p:ext>
            </p:extLst>
          </p:nvPr>
        </p:nvGraphicFramePr>
        <p:xfrm>
          <a:off x="179512" y="2420888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78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4800" b="1">
                <a:latin typeface="+mn-lt"/>
              </a:rPr>
              <a:t>Satisfação geral com o SEBRAE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7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4200" b="1">
                <a:latin typeface="+mn-lt"/>
              </a:rPr>
              <a:t>Satisfação geral com o SEBRAE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49426" r="74179" b="25574"/>
          <a:stretch/>
        </p:blipFill>
        <p:spPr>
          <a:xfrm>
            <a:off x="8623358" y="1490704"/>
            <a:ext cx="464311" cy="47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0" y="1005770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7992888" cy="360040"/>
          </a:xfrm>
          <a:prstGeom prst="wedgeRectCallout">
            <a:avLst>
              <a:gd name="adj1" fmla="val -49002"/>
              <a:gd name="adj2" fmla="val -102990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De zero a dez onde zero significa “TOTALMENTE INSATISFEITO” e dez significa “TOTALMENTE SATISFEITO”, qual a sua satisfação GERAL com os SERVIÇOS DO SEBRAE EM 2015?</a:t>
            </a:r>
          </a:p>
        </p:txBody>
      </p:sp>
      <p:pic>
        <p:nvPicPr>
          <p:cNvPr id="9" name="Imagem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0094" r="20241" b="37716"/>
          <a:stretch/>
        </p:blipFill>
        <p:spPr>
          <a:xfrm>
            <a:off x="8625699" y="2034899"/>
            <a:ext cx="482805" cy="457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424361422"/>
              </p:ext>
            </p:extLst>
          </p:nvPr>
        </p:nvGraphicFramePr>
        <p:xfrm>
          <a:off x="61438" y="2433862"/>
          <a:ext cx="9011416" cy="387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47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4200" b="1">
                <a:latin typeface="+mn-lt"/>
              </a:rPr>
              <a:t>Satisfação geral com o SEBRAE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0" y="980728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7992888" cy="360040"/>
          </a:xfrm>
          <a:prstGeom prst="wedgeRectCallout">
            <a:avLst>
              <a:gd name="adj1" fmla="val -49002"/>
              <a:gd name="adj2" fmla="val -102990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De zero a dez onde zero significa “TOTALMENTE INSATISFEITO” e dez significa “TOTALMENTE SATISFEITO”, qual a sua satisfação GERAL com os SERVIÇOS DO SEBRAE EM 2015?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407314966"/>
              </p:ext>
            </p:extLst>
          </p:nvPr>
        </p:nvGraphicFramePr>
        <p:xfrm>
          <a:off x="365845" y="1994594"/>
          <a:ext cx="8187462" cy="4530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39441" y="6381329"/>
            <a:ext cx="121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Centro-Oeste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83768" y="638132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Nordeste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139953" y="6381329"/>
            <a:ext cx="64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Norte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640107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Sudeste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341028" y="6381328"/>
            <a:ext cx="471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99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3600" b="1">
                <a:latin typeface="+mn-lt"/>
              </a:rPr>
              <a:t>Satisfação geral com o SEBRAE (2014/2015)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0" y="1005770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o explicativo retangular 7"/>
          <p:cNvSpPr/>
          <p:nvPr/>
        </p:nvSpPr>
        <p:spPr>
          <a:xfrm>
            <a:off x="395536" y="1484784"/>
            <a:ext cx="7992888" cy="360040"/>
          </a:xfrm>
          <a:prstGeom prst="wedgeRectCallout">
            <a:avLst>
              <a:gd name="adj1" fmla="val -49002"/>
              <a:gd name="adj2" fmla="val -102990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De zero a dez onde zero significa “TOTALMENTE INSATISFEITO” e dez significa “TOTALMENTE SATISFEITO”, qual a sua satisfação GERAL com os SERVIÇOS DO SEBRAE EM 2015?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707787692"/>
              </p:ext>
            </p:extLst>
          </p:nvPr>
        </p:nvGraphicFramePr>
        <p:xfrm>
          <a:off x="179512" y="2420888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10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3200" b="1">
                <a:latin typeface="+mn-lt"/>
              </a:rPr>
              <a:t>Média geral de satisfação, aplicabilidade e efetivação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239465669"/>
              </p:ext>
            </p:extLst>
          </p:nvPr>
        </p:nvGraphicFramePr>
        <p:xfrm>
          <a:off x="0" y="1628800"/>
          <a:ext cx="896448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32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68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Pentágono 6"/>
          <p:cNvSpPr/>
          <p:nvPr/>
        </p:nvSpPr>
        <p:spPr>
          <a:xfrm>
            <a:off x="683568" y="3933056"/>
            <a:ext cx="8064896" cy="2016224"/>
          </a:xfrm>
          <a:prstGeom prst="homePlate">
            <a:avLst/>
          </a:prstGeom>
          <a:solidFill>
            <a:srgbClr val="AE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Histórico satisfação</a:t>
            </a:r>
            <a:r>
              <a:rPr lang="pt-BR" sz="3600" b="1" dirty="0">
                <a:solidFill>
                  <a:schemeClr val="bg1"/>
                </a:solidFill>
              </a:rPr>
              <a:t>, aplicabilidade e efetividade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22618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AE426B"/>
          </a:solidFill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Satisfação</a:t>
            </a:r>
            <a:r>
              <a:rPr lang="pt-BR" sz="3200" b="1" dirty="0">
                <a:solidFill>
                  <a:schemeClr val="bg1"/>
                </a:solidFill>
                <a:latin typeface="+mn-lt"/>
              </a:rPr>
              <a:t>, aplicabilidade e efetividade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69</a:t>
            </a:fld>
            <a:endParaRPr lang="pt-BR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611560" y="1655265"/>
          <a:ext cx="7992889" cy="475726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281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9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91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77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50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88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Indicadores</a:t>
                      </a:r>
                    </a:p>
                  </a:txBody>
                  <a:tcPr marL="3233" marR="3233" marT="3233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33" marR="3233" marT="3233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33" marR="3233" marT="3233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33" marR="3233" marT="3233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33" marR="3233" marT="3233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Satisfação com Cursos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Satisfação com Palestras, seminários</a:t>
                      </a:r>
                      <a:r>
                        <a:rPr lang="pt-BR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 oficinas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Satisfação com as Consultorias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11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Satisfação com Feiras</a:t>
                      </a:r>
                      <a:r>
                        <a:rPr lang="pt-BR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 eventos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Satisfação com as</a:t>
                      </a:r>
                      <a:r>
                        <a:rPr lang="pt-BR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Orientações e materiais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Indicador geral de Satisfação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Aplicabilidade dos Cursos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Aplicabilidade das Paletras,</a:t>
                      </a:r>
                      <a:r>
                        <a:rPr lang="pt-BR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seminários e oficinas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Aplicabilidade das Consultorias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Aplicabilidade das Feiras e eventos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Aplicabilidade</a:t>
                      </a:r>
                      <a:r>
                        <a:rPr lang="pt-BR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das Orientações e materiais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Indicador geral de Aplicabilidade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Efetividade dos Cursos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Não medida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Efetividade das Palestras,</a:t>
                      </a:r>
                      <a:r>
                        <a:rPr lang="pt-BR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seminários e oficinas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Não medida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Efetividade</a:t>
                      </a:r>
                      <a:r>
                        <a:rPr lang="pt-BR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das Consultorias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Não medida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Efetividade das Feiras e eventos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Não medida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Efetividade das Orientações e materiais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Não medida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176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Indicador geral de Efetividade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Não medida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53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66130"/>
          </a:xfrm>
          <a:solidFill>
            <a:srgbClr val="FFFF66"/>
          </a:solidFill>
        </p:spPr>
        <p:txBody>
          <a:bodyPr/>
          <a:lstStyle/>
          <a:p>
            <a:r>
              <a:rPr lang="pt-BR" b="1">
                <a:latin typeface="+mn-lt"/>
              </a:rPr>
              <a:t>Participação em eventos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872888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o explicativo retangular 2"/>
          <p:cNvSpPr/>
          <p:nvPr/>
        </p:nvSpPr>
        <p:spPr>
          <a:xfrm>
            <a:off x="395536" y="1484784"/>
            <a:ext cx="6624736" cy="293110"/>
          </a:xfrm>
          <a:prstGeom prst="wedgeRectCallout">
            <a:avLst>
              <a:gd name="adj1" fmla="val -47085"/>
              <a:gd name="adj2" fmla="val -151064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Das atividades que vou citar, em quais o(a) senhor(a) participou em 2015? (Resposta múltipla)</a:t>
            </a:r>
          </a:p>
        </p:txBody>
      </p:sp>
      <p:pic>
        <p:nvPicPr>
          <p:cNvPr id="7" name="Imagem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0094" r="20241" b="37716"/>
          <a:stretch/>
        </p:blipFill>
        <p:spPr>
          <a:xfrm>
            <a:off x="8553691" y="1412776"/>
            <a:ext cx="482805" cy="457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240254589"/>
              </p:ext>
            </p:extLst>
          </p:nvPr>
        </p:nvGraphicFramePr>
        <p:xfrm>
          <a:off x="61438" y="2433862"/>
          <a:ext cx="9011416" cy="387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</a:t>
            </a:fld>
            <a:endParaRPr lang="pt-BR"/>
          </a:p>
        </p:txBody>
      </p:sp>
      <p:pic>
        <p:nvPicPr>
          <p:cNvPr id="10" name="Imagem 9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945" r="25704" b="26055"/>
          <a:stretch/>
        </p:blipFill>
        <p:spPr>
          <a:xfrm>
            <a:off x="8553691" y="1988840"/>
            <a:ext cx="482805" cy="47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83777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HISTÓRICO INDICADORES</a:t>
            </a:r>
            <a:endParaRPr lang="pt-BR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70</a:t>
            </a:fld>
            <a:endParaRPr lang="pt-BR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079864"/>
              </p:ext>
            </p:extLst>
          </p:nvPr>
        </p:nvGraphicFramePr>
        <p:xfrm>
          <a:off x="1043608" y="1628800"/>
          <a:ext cx="6840760" cy="47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22972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HISTÓRICO SATISFAÇÃO POR INSTRUMENTO</a:t>
            </a:r>
            <a:endParaRPr lang="pt-BR" sz="36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71</a:t>
            </a:fld>
            <a:endParaRPr lang="pt-BR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380151"/>
              </p:ext>
            </p:extLst>
          </p:nvPr>
        </p:nvGraphicFramePr>
        <p:xfrm>
          <a:off x="611560" y="1484784"/>
          <a:ext cx="79208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35975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72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HISTÓRICO APLICABILIDADE POR INSTRUMENTO</a:t>
            </a:r>
            <a:endParaRPr lang="pt-BR" sz="3600" b="1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396140"/>
              </p:ext>
            </p:extLst>
          </p:nvPr>
        </p:nvGraphicFramePr>
        <p:xfrm>
          <a:off x="179512" y="1414020"/>
          <a:ext cx="8540282" cy="4535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35253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73</a:t>
            </a:fld>
            <a:endParaRPr lang="pt-BR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244825"/>
              </p:ext>
            </p:extLst>
          </p:nvPr>
        </p:nvGraphicFramePr>
        <p:xfrm>
          <a:off x="683568" y="1628800"/>
          <a:ext cx="7776864" cy="47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179512" y="1886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HISTÓRICO EFETIVIDADE POR INSTRUMENTO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606392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b="1">
                <a:latin typeface="+mn-lt"/>
              </a:rPr>
              <a:t>Recomendaria o SEBRAE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85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4200" b="1">
                <a:latin typeface="+mn-lt"/>
              </a:rPr>
              <a:t>Recomendaria o SEBRAE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980728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o explicativo retangular 5"/>
          <p:cNvSpPr/>
          <p:nvPr/>
        </p:nvSpPr>
        <p:spPr>
          <a:xfrm>
            <a:off x="395536" y="1484784"/>
            <a:ext cx="7992888" cy="468484"/>
          </a:xfrm>
          <a:prstGeom prst="wedgeRectCallout">
            <a:avLst>
              <a:gd name="adj1" fmla="val -49002"/>
              <a:gd name="adj2" fmla="val -102990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Falando sobre os SERVIÇOS DO SEBRAE, dê uma nota de 0 a 10 para o quanto você recomendaria os serviços do SEBRAE, onde 0 significa “COM CERTEZA NÃO RECOMENDARIA” e 10 significa “COM CERTEZA RECOMENDARIA”.</a:t>
            </a:r>
          </a:p>
        </p:txBody>
      </p:sp>
      <p:grpSp>
        <p:nvGrpSpPr>
          <p:cNvPr id="36" name="Grupo 35"/>
          <p:cNvGrpSpPr/>
          <p:nvPr/>
        </p:nvGrpSpPr>
        <p:grpSpPr>
          <a:xfrm>
            <a:off x="179512" y="4242574"/>
            <a:ext cx="8697195" cy="1027514"/>
            <a:chOff x="179641" y="2918058"/>
            <a:chExt cx="8697195" cy="1027514"/>
          </a:xfrm>
        </p:grpSpPr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41" y="2918058"/>
              <a:ext cx="485500" cy="1027514"/>
            </a:xfrm>
            <a:prstGeom prst="rect">
              <a:avLst/>
            </a:prstGeom>
          </p:spPr>
        </p:pic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08" y="2918058"/>
              <a:ext cx="485500" cy="1027514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2918058"/>
              <a:ext cx="485500" cy="1027514"/>
            </a:xfrm>
            <a:prstGeom prst="rect">
              <a:avLst/>
            </a:prstGeom>
          </p:spPr>
        </p:pic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196" y="2918058"/>
              <a:ext cx="485500" cy="1027514"/>
            </a:xfrm>
            <a:prstGeom prst="rect">
              <a:avLst/>
            </a:prstGeom>
          </p:spPr>
        </p:pic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2918058"/>
              <a:ext cx="485500" cy="1027514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284" y="2918058"/>
              <a:ext cx="485500" cy="1027514"/>
            </a:xfrm>
            <a:prstGeom prst="rect">
              <a:avLst/>
            </a:prstGeom>
          </p:spPr>
        </p:pic>
        <p:pic>
          <p:nvPicPr>
            <p:cNvPr id="43" name="Imagem 4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2918058"/>
              <a:ext cx="485500" cy="1027514"/>
            </a:xfrm>
            <a:prstGeom prst="rect">
              <a:avLst/>
            </a:prstGeom>
          </p:spPr>
        </p:pic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372" y="2918058"/>
              <a:ext cx="485500" cy="1027514"/>
            </a:xfrm>
            <a:prstGeom prst="rect">
              <a:avLst/>
            </a:prstGeom>
          </p:spPr>
        </p:pic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412" y="2918058"/>
              <a:ext cx="485500" cy="1027514"/>
            </a:xfrm>
            <a:prstGeom prst="rect">
              <a:avLst/>
            </a:prstGeom>
          </p:spPr>
        </p:pic>
        <p:pic>
          <p:nvPicPr>
            <p:cNvPr id="46" name="Imagem 4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2918058"/>
              <a:ext cx="485500" cy="1027514"/>
            </a:xfrm>
            <a:prstGeom prst="rect">
              <a:avLst/>
            </a:prstGeom>
          </p:spPr>
        </p:pic>
        <p:pic>
          <p:nvPicPr>
            <p:cNvPr id="47" name="Imagem 4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500" y="2918058"/>
              <a:ext cx="485500" cy="1027514"/>
            </a:xfrm>
            <a:prstGeom prst="rect">
              <a:avLst/>
            </a:prstGeom>
          </p:spPr>
        </p:pic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2918058"/>
              <a:ext cx="485500" cy="1027514"/>
            </a:xfrm>
            <a:prstGeom prst="rect">
              <a:avLst/>
            </a:prstGeom>
          </p:spPr>
        </p:pic>
        <p:pic>
          <p:nvPicPr>
            <p:cNvPr id="49" name="Imagem 4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2918058"/>
              <a:ext cx="485500" cy="1027514"/>
            </a:xfrm>
            <a:prstGeom prst="rect">
              <a:avLst/>
            </a:prstGeom>
          </p:spPr>
        </p:pic>
        <p:pic>
          <p:nvPicPr>
            <p:cNvPr id="50" name="Imagem 4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636" y="2918058"/>
              <a:ext cx="485500" cy="1027514"/>
            </a:xfrm>
            <a:prstGeom prst="rect">
              <a:avLst/>
            </a:prstGeom>
          </p:spPr>
        </p:pic>
        <p:pic>
          <p:nvPicPr>
            <p:cNvPr id="51" name="Imagem 5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2918058"/>
              <a:ext cx="485500" cy="1027514"/>
            </a:xfrm>
            <a:prstGeom prst="rect">
              <a:avLst/>
            </a:prstGeom>
          </p:spPr>
        </p:pic>
        <p:pic>
          <p:nvPicPr>
            <p:cNvPr id="52" name="Imagem 5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2918058"/>
              <a:ext cx="485500" cy="1027514"/>
            </a:xfrm>
            <a:prstGeom prst="rect">
              <a:avLst/>
            </a:prstGeom>
          </p:spPr>
        </p:pic>
        <p:pic>
          <p:nvPicPr>
            <p:cNvPr id="53" name="Imagem 5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2918058"/>
              <a:ext cx="485500" cy="1027514"/>
            </a:xfrm>
            <a:prstGeom prst="rect">
              <a:avLst/>
            </a:prstGeom>
          </p:spPr>
        </p:pic>
        <p:pic>
          <p:nvPicPr>
            <p:cNvPr id="54" name="Imagem 5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396" y="2990066"/>
              <a:ext cx="359932" cy="955506"/>
            </a:xfrm>
            <a:prstGeom prst="rect">
              <a:avLst/>
            </a:prstGeom>
          </p:spPr>
        </p:pic>
        <p:pic>
          <p:nvPicPr>
            <p:cNvPr id="55" name="Imagem 5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2990066"/>
              <a:ext cx="359932" cy="955506"/>
            </a:xfrm>
            <a:prstGeom prst="rect">
              <a:avLst/>
            </a:prstGeom>
          </p:spPr>
        </p:pic>
        <p:pic>
          <p:nvPicPr>
            <p:cNvPr id="56" name="Imagem 5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4" y="2990066"/>
              <a:ext cx="359932" cy="955506"/>
            </a:xfrm>
            <a:prstGeom prst="rect">
              <a:avLst/>
            </a:prstGeom>
          </p:spPr>
        </p:pic>
        <p:pic>
          <p:nvPicPr>
            <p:cNvPr id="57" name="Imagem 5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2990066"/>
              <a:ext cx="344396" cy="955506"/>
            </a:xfrm>
            <a:prstGeom prst="rect">
              <a:avLst/>
            </a:prstGeom>
          </p:spPr>
        </p:pic>
      </p:grpSp>
      <p:sp>
        <p:nvSpPr>
          <p:cNvPr id="58" name="CaixaDeTexto 57"/>
          <p:cNvSpPr txBox="1"/>
          <p:nvPr/>
        </p:nvSpPr>
        <p:spPr>
          <a:xfrm>
            <a:off x="3203260" y="5394702"/>
            <a:ext cx="846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81,2%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7304681" y="5394702"/>
            <a:ext cx="971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13,0%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8425277" y="5394702"/>
            <a:ext cx="718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5,8%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Colchete direito 60"/>
          <p:cNvSpPr/>
          <p:nvPr/>
        </p:nvSpPr>
        <p:spPr>
          <a:xfrm rot="5400000">
            <a:off x="3554508" y="1884908"/>
            <a:ext cx="144088" cy="6894083"/>
          </a:xfrm>
          <a:prstGeom prst="righ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Colchete direito 61"/>
          <p:cNvSpPr/>
          <p:nvPr/>
        </p:nvSpPr>
        <p:spPr>
          <a:xfrm rot="5400000">
            <a:off x="7723688" y="4702410"/>
            <a:ext cx="133911" cy="1269266"/>
          </a:xfrm>
          <a:prstGeom prst="rightBracke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Colchete direito 62"/>
          <p:cNvSpPr/>
          <p:nvPr/>
        </p:nvSpPr>
        <p:spPr>
          <a:xfrm rot="5400000">
            <a:off x="8636127" y="5147641"/>
            <a:ext cx="144087" cy="368617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0" y="2132856"/>
            <a:ext cx="9144000" cy="144016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NPS Brasil </a:t>
            </a:r>
            <a:r>
              <a:rPr lang="pt-BR" sz="4000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75,4%</a:t>
            </a:r>
            <a:endParaRPr lang="pt-BR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86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4200" b="1">
                <a:latin typeface="+mn-lt"/>
              </a:rPr>
              <a:t>NPS por região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980728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o explicativo retangular 5"/>
          <p:cNvSpPr/>
          <p:nvPr/>
        </p:nvSpPr>
        <p:spPr>
          <a:xfrm>
            <a:off x="395536" y="1484784"/>
            <a:ext cx="7992888" cy="468484"/>
          </a:xfrm>
          <a:prstGeom prst="wedgeRectCallout">
            <a:avLst>
              <a:gd name="adj1" fmla="val -49002"/>
              <a:gd name="adj2" fmla="val -102990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Falando sobre os SERVIÇOS DO SEBRAE, dê uma nota de 0 a 10 para o quanto você recomendaria os serviços do SEBRAE, onde 0 significa “COM CERTEZA NÃO RECOMENDARIA” e 10 significa “COM CERTEZA RECOMENDARIA”.</a:t>
            </a:r>
          </a:p>
        </p:txBody>
      </p:sp>
      <p:pic>
        <p:nvPicPr>
          <p:cNvPr id="7" name="Imagem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0094" r="20241" b="37716"/>
          <a:stretch/>
        </p:blipFill>
        <p:spPr>
          <a:xfrm>
            <a:off x="8625699" y="1484784"/>
            <a:ext cx="482805" cy="457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366858849"/>
              </p:ext>
            </p:extLst>
          </p:nvPr>
        </p:nvGraphicFramePr>
        <p:xfrm>
          <a:off x="35496" y="2060848"/>
          <a:ext cx="9011416" cy="435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27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4200" b="1">
                <a:latin typeface="+mn-lt"/>
              </a:rPr>
              <a:t>NPS por região (2014/2015)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980728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o explicativo retangular 5"/>
          <p:cNvSpPr/>
          <p:nvPr/>
        </p:nvSpPr>
        <p:spPr>
          <a:xfrm>
            <a:off x="395536" y="1484784"/>
            <a:ext cx="7992888" cy="468484"/>
          </a:xfrm>
          <a:prstGeom prst="wedgeRectCallout">
            <a:avLst>
              <a:gd name="adj1" fmla="val -49002"/>
              <a:gd name="adj2" fmla="val -102990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Falando sobre os SERVIÇOS DO SEBRAE, dê uma nota de 0 a 10 para o quanto você recomendaria os serviços do SEBRAE, onde 0 significa “COM CERTEZA NÃO RECOMENDARIA” e 10 significa “COM CERTEZA RECOMENDARIA”.</a:t>
            </a:r>
          </a:p>
        </p:txBody>
      </p:sp>
      <p:pic>
        <p:nvPicPr>
          <p:cNvPr id="7" name="Imagem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503144537"/>
              </p:ext>
            </p:extLst>
          </p:nvPr>
        </p:nvGraphicFramePr>
        <p:xfrm>
          <a:off x="179512" y="2060848"/>
          <a:ext cx="8784976" cy="442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48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251520" y="548680"/>
            <a:ext cx="8496944" cy="1872208"/>
          </a:xfrm>
          <a:prstGeom prst="homePlate">
            <a:avLst/>
          </a:prstGeom>
          <a:solidFill>
            <a:srgbClr val="07F768"/>
          </a:solidFill>
          <a:ln>
            <a:solidFill>
              <a:srgbClr val="07F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>
                <a:solidFill>
                  <a:schemeClr val="tx1"/>
                </a:solidFill>
              </a:rPr>
              <a:t>Contato e melhorias no SEBRAE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95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7F768"/>
          </a:solidFill>
        </p:spPr>
        <p:txBody>
          <a:bodyPr>
            <a:noAutofit/>
          </a:bodyPr>
          <a:lstStyle/>
          <a:p>
            <a:r>
              <a:rPr lang="pt-BR" sz="5400" b="1">
                <a:latin typeface="+mn-lt"/>
              </a:rPr>
              <a:t>Sugestões de melhoria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980728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o explicativo retangular 6"/>
          <p:cNvSpPr/>
          <p:nvPr/>
        </p:nvSpPr>
        <p:spPr>
          <a:xfrm>
            <a:off x="395536" y="1484784"/>
            <a:ext cx="5904656" cy="216024"/>
          </a:xfrm>
          <a:prstGeom prst="wedgeRectCallout">
            <a:avLst>
              <a:gd name="adj1" fmla="val -48357"/>
              <a:gd name="adj2" fmla="val -141153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Em quais aspectos o SEBRAE pode fazer mais, para melhor atendê-lo? (Resposta múltipla)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263056016"/>
              </p:ext>
            </p:extLst>
          </p:nvPr>
        </p:nvGraphicFramePr>
        <p:xfrm>
          <a:off x="61438" y="1844824"/>
          <a:ext cx="9011416" cy="4468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5496" y="6536377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* Exibidas as seis variáveis com maior proporção.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0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4000" b="1">
                <a:latin typeface="+mn-lt"/>
              </a:rPr>
              <a:t>Participação em eventos (2014/2015)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872888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o explicativo retangular 2"/>
          <p:cNvSpPr/>
          <p:nvPr/>
        </p:nvSpPr>
        <p:spPr>
          <a:xfrm>
            <a:off x="395536" y="1484784"/>
            <a:ext cx="6120680" cy="293110"/>
          </a:xfrm>
          <a:prstGeom prst="wedgeRectCallout">
            <a:avLst>
              <a:gd name="adj1" fmla="val -47085"/>
              <a:gd name="adj2" fmla="val -151064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Das atividades que vou citar, em quais o(a) senhor(a) participou em 2015? (Resposta múltipla)</a:t>
            </a:r>
          </a:p>
        </p:txBody>
      </p:sp>
      <p:pic>
        <p:nvPicPr>
          <p:cNvPr id="7" name="Imagem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326359537"/>
              </p:ext>
            </p:extLst>
          </p:nvPr>
        </p:nvGraphicFramePr>
        <p:xfrm>
          <a:off x="0" y="2132856"/>
          <a:ext cx="910198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75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77154"/>
            <a:ext cx="9144000" cy="1143000"/>
          </a:xfrm>
          <a:solidFill>
            <a:srgbClr val="07F768"/>
          </a:solidFill>
        </p:spPr>
        <p:txBody>
          <a:bodyPr>
            <a:noAutofit/>
          </a:bodyPr>
          <a:lstStyle/>
          <a:p>
            <a:r>
              <a:rPr lang="pt-BR" sz="5400" b="1">
                <a:latin typeface="+mn-lt"/>
              </a:rPr>
              <a:t>Meios de conhecimento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980728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o explicativo retangular 6"/>
          <p:cNvSpPr/>
          <p:nvPr/>
        </p:nvSpPr>
        <p:spPr>
          <a:xfrm>
            <a:off x="395536" y="1484784"/>
            <a:ext cx="7200800" cy="216024"/>
          </a:xfrm>
          <a:prstGeom prst="wedgeRectCallout">
            <a:avLst>
              <a:gd name="adj1" fmla="val -47925"/>
              <a:gd name="adj2" fmla="val -191116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Como você conheceu ou ficou sabendo dos serviços ou eventos promovidos pelo SEBRAE? (Resposta múltipla)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980426081"/>
              </p:ext>
            </p:extLst>
          </p:nvPr>
        </p:nvGraphicFramePr>
        <p:xfrm>
          <a:off x="61438" y="1772816"/>
          <a:ext cx="9011416" cy="454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5496" y="6536377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* Exibidas as seis variáveis com maior proporção.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29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0"/>
            <a:ext cx="9180513" cy="6858000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539974" y="548680"/>
            <a:ext cx="8136904" cy="1944216"/>
          </a:xfrm>
          <a:prstGeom prst="homePlate">
            <a:avLst/>
          </a:prstGeom>
          <a:solidFill>
            <a:srgbClr val="8439BD"/>
          </a:solidFill>
          <a:ln>
            <a:solidFill>
              <a:srgbClr val="843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>
                <a:solidFill>
                  <a:schemeClr val="bg1"/>
                </a:solidFill>
              </a:rPr>
              <a:t>Participação em eventos por porte da empresa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92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8439BD"/>
          </a:solidFill>
        </p:spPr>
        <p:txBody>
          <a:bodyPr>
            <a:normAutofit/>
          </a:bodyPr>
          <a:lstStyle/>
          <a:p>
            <a:r>
              <a:rPr lang="pt-BR" sz="3800" b="1">
                <a:solidFill>
                  <a:schemeClr val="bg1"/>
                </a:solidFill>
                <a:latin typeface="+mn-lt"/>
              </a:rPr>
              <a:t>Participação em eventos por porte (EPP)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872888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o explicativo retangular 2"/>
          <p:cNvSpPr/>
          <p:nvPr/>
        </p:nvSpPr>
        <p:spPr>
          <a:xfrm>
            <a:off x="467544" y="1484784"/>
            <a:ext cx="6624736" cy="274460"/>
          </a:xfrm>
          <a:prstGeom prst="wedgeRectCallout">
            <a:avLst>
              <a:gd name="adj1" fmla="val -46727"/>
              <a:gd name="adj2" fmla="val -144565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prstClr val="black"/>
                </a:solidFill>
                <a:cs typeface="Times New Roman" pitchFamily="18" charset="0"/>
              </a:rPr>
              <a:t>Das atividades que vou citar, em quais o(a) senhor(a) participou em 2015? </a:t>
            </a:r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(Resposta múltipla)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543660682"/>
              </p:ext>
            </p:extLst>
          </p:nvPr>
        </p:nvGraphicFramePr>
        <p:xfrm>
          <a:off x="411188" y="1857447"/>
          <a:ext cx="8188109" cy="459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35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8439BD"/>
          </a:solidFill>
        </p:spPr>
        <p:txBody>
          <a:bodyPr>
            <a:normAutofit/>
          </a:bodyPr>
          <a:lstStyle/>
          <a:p>
            <a:r>
              <a:rPr lang="pt-BR" sz="3800" b="1">
                <a:solidFill>
                  <a:schemeClr val="bg1"/>
                </a:solidFill>
              </a:rPr>
              <a:t>Participação em eventos por porte (MEI)</a:t>
            </a:r>
            <a:endParaRPr lang="pt-BR" sz="38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872888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o explicativo retangular 2"/>
          <p:cNvSpPr/>
          <p:nvPr/>
        </p:nvSpPr>
        <p:spPr>
          <a:xfrm>
            <a:off x="395536" y="1484784"/>
            <a:ext cx="6480720" cy="274460"/>
          </a:xfrm>
          <a:prstGeom prst="wedgeRectCallout">
            <a:avLst>
              <a:gd name="adj1" fmla="val -46191"/>
              <a:gd name="adj2" fmla="val -167312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prstClr val="black"/>
                </a:solidFill>
                <a:cs typeface="Times New Roman" pitchFamily="18" charset="0"/>
              </a:rPr>
              <a:t>Das atividades que vou citar, em quais o(a) senhor(a) participou em 2015? </a:t>
            </a:r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(Resposta múltipla)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55276458"/>
              </p:ext>
            </p:extLst>
          </p:nvPr>
        </p:nvGraphicFramePr>
        <p:xfrm>
          <a:off x="420341" y="1819346"/>
          <a:ext cx="8178956" cy="463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83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8439BD"/>
          </a:solidFill>
        </p:spPr>
        <p:txBody>
          <a:bodyPr>
            <a:noAutofit/>
          </a:bodyPr>
          <a:lstStyle/>
          <a:p>
            <a:r>
              <a:rPr lang="pt-BR" sz="3800" b="1">
                <a:solidFill>
                  <a:schemeClr val="bg1"/>
                </a:solidFill>
              </a:rPr>
              <a:t>Participação em eventos por porte (ME)</a:t>
            </a:r>
            <a:endParaRPr lang="pt-BR" sz="38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61438" y="872888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o explicativo retangular 2"/>
          <p:cNvSpPr/>
          <p:nvPr/>
        </p:nvSpPr>
        <p:spPr>
          <a:xfrm>
            <a:off x="430610" y="1484784"/>
            <a:ext cx="6085606" cy="274460"/>
          </a:xfrm>
          <a:prstGeom prst="wedgeRectCallout">
            <a:avLst>
              <a:gd name="adj1" fmla="val -46906"/>
              <a:gd name="adj2" fmla="val -141315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prstClr val="black"/>
                </a:solidFill>
                <a:cs typeface="Times New Roman" pitchFamily="18" charset="0"/>
              </a:rPr>
              <a:t>Das atividades que vou citar, em quais o(a) senhor(a) participou em 2015</a:t>
            </a:r>
            <a:r>
              <a:rPr lang="pt-BR" sz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(Resposta múltipla)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712819328"/>
              </p:ext>
            </p:extLst>
          </p:nvPr>
        </p:nvGraphicFramePr>
        <p:xfrm>
          <a:off x="395536" y="1813466"/>
          <a:ext cx="8203761" cy="463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05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Pentágono 15"/>
          <p:cNvSpPr/>
          <p:nvPr/>
        </p:nvSpPr>
        <p:spPr>
          <a:xfrm>
            <a:off x="227534" y="5013176"/>
            <a:ext cx="8280920" cy="1728192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>
                <a:solidFill>
                  <a:schemeClr val="bg1"/>
                </a:solidFill>
              </a:rPr>
              <a:t>Avaliação média por porte da empresa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22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pt-BR" sz="4000" b="1">
                <a:solidFill>
                  <a:schemeClr val="bg1"/>
                </a:solidFill>
                <a:latin typeface="+mn-lt"/>
              </a:rPr>
              <a:t>Média de avaliação por porte da empresa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836245241"/>
              </p:ext>
            </p:extLst>
          </p:nvPr>
        </p:nvGraphicFramePr>
        <p:xfrm>
          <a:off x="251520" y="1556792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34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  <p:sp>
        <p:nvSpPr>
          <p:cNvPr id="7" name="Pentágono 6"/>
          <p:cNvSpPr/>
          <p:nvPr/>
        </p:nvSpPr>
        <p:spPr>
          <a:xfrm>
            <a:off x="179512" y="116632"/>
            <a:ext cx="8676456" cy="2160240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>
                <a:solidFill>
                  <a:schemeClr val="bg1"/>
                </a:solidFill>
              </a:rPr>
              <a:t>NPS por porte da empresa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2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7030A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pt-BR" sz="4000" b="1">
                <a:solidFill>
                  <a:schemeClr val="bg1"/>
                </a:solidFill>
                <a:latin typeface="+mn-lt"/>
              </a:rPr>
              <a:t>NPS por porte da empresa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292026838"/>
              </p:ext>
            </p:extLst>
          </p:nvPr>
        </p:nvGraphicFramePr>
        <p:xfrm>
          <a:off x="0" y="1484784"/>
          <a:ext cx="89644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21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89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443533" y="4869160"/>
            <a:ext cx="8352928" cy="1728192"/>
          </a:xfrm>
          <a:prstGeom prst="homePlate">
            <a:avLst/>
          </a:prstGeom>
          <a:solidFill>
            <a:srgbClr val="FF6600">
              <a:alpha val="89804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para quem NÃO foi atendido pelo Sebrae em 2015, mas já foi em anos anteriores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8480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01962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t-BR" sz="3900" b="1">
                <a:latin typeface="+mn-lt"/>
              </a:rPr>
              <a:t>Participação em eventos (Centro-Oeste)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908720"/>
            <a:ext cx="454694" cy="467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o explicativo retangular 8"/>
          <p:cNvSpPr/>
          <p:nvPr/>
        </p:nvSpPr>
        <p:spPr>
          <a:xfrm>
            <a:off x="395536" y="1412776"/>
            <a:ext cx="6624736" cy="293110"/>
          </a:xfrm>
          <a:prstGeom prst="wedgeRectCallout">
            <a:avLst>
              <a:gd name="adj1" fmla="val -46082"/>
              <a:gd name="adj2" fmla="val -128316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Das atividades que vou citar, em quais o(a) senhor(a) participou em 2015? (Resposta múltipla)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918636209"/>
              </p:ext>
            </p:extLst>
          </p:nvPr>
        </p:nvGraphicFramePr>
        <p:xfrm>
          <a:off x="288785" y="1916832"/>
          <a:ext cx="815777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9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6600"/>
          </a:solidFill>
        </p:spPr>
        <p:txBody>
          <a:bodyPr>
            <a:noAutofit/>
          </a:bodyPr>
          <a:lstStyle/>
          <a:p>
            <a:r>
              <a:rPr lang="pt-BR" sz="5400" b="1">
                <a:latin typeface="+mn-lt"/>
              </a:rPr>
              <a:t>Ano do último contato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980728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o explicativo retangular 6"/>
          <p:cNvSpPr/>
          <p:nvPr/>
        </p:nvSpPr>
        <p:spPr>
          <a:xfrm>
            <a:off x="395536" y="1484784"/>
            <a:ext cx="7992888" cy="360040"/>
          </a:xfrm>
          <a:prstGeom prst="wedgeRectCallout">
            <a:avLst>
              <a:gd name="adj1" fmla="val -49002"/>
              <a:gd name="adj2" fmla="val -102990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Em que ano o sr(a) teve contato pela última vez com o SEBRAE? (Para quem não foi atendido pelo SEBRAE em 2015, mas já foi em anos anteriores.)</a:t>
            </a:r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375413095"/>
              </p:ext>
            </p:extLst>
          </p:nvPr>
        </p:nvGraphicFramePr>
        <p:xfrm>
          <a:off x="431032" y="1988840"/>
          <a:ext cx="810140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m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0094" r="20241" b="37716"/>
          <a:stretch/>
        </p:blipFill>
        <p:spPr>
          <a:xfrm>
            <a:off x="8625699" y="1484784"/>
            <a:ext cx="482805" cy="457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96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6600"/>
          </a:solidFill>
        </p:spPr>
        <p:txBody>
          <a:bodyPr>
            <a:noAutofit/>
          </a:bodyPr>
          <a:lstStyle/>
          <a:p>
            <a:r>
              <a:rPr lang="pt-BR" b="1">
                <a:latin typeface="+mn-lt"/>
              </a:rPr>
              <a:t>Ano do último contato (2014/2015)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980728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o explicativo retangular 6"/>
          <p:cNvSpPr/>
          <p:nvPr/>
        </p:nvSpPr>
        <p:spPr>
          <a:xfrm>
            <a:off x="395536" y="1484784"/>
            <a:ext cx="7992888" cy="360040"/>
          </a:xfrm>
          <a:prstGeom prst="wedgeRectCallout">
            <a:avLst>
              <a:gd name="adj1" fmla="val -49002"/>
              <a:gd name="adj2" fmla="val -102990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Em que ano o sr(a) teve contato pela última vez com o SEBRAE? (Para quem não foi atendido pelo SEBRAE em 2015, mas já foi em anos anteriores.)</a:t>
            </a:r>
          </a:p>
        </p:txBody>
      </p:sp>
      <p:pic>
        <p:nvPicPr>
          <p:cNvPr id="8" name="Imagem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37924814"/>
              </p:ext>
            </p:extLst>
          </p:nvPr>
        </p:nvGraphicFramePr>
        <p:xfrm>
          <a:off x="437481" y="1869554"/>
          <a:ext cx="8115826" cy="458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7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6600"/>
          </a:solidFill>
        </p:spPr>
        <p:txBody>
          <a:bodyPr>
            <a:noAutofit/>
          </a:bodyPr>
          <a:lstStyle/>
          <a:p>
            <a:r>
              <a:rPr lang="pt-BR" sz="5400" b="1">
                <a:latin typeface="+mn-lt"/>
              </a:rPr>
              <a:t>Ida ao SEBRAE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980728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o explicativo retangular 6"/>
          <p:cNvSpPr/>
          <p:nvPr/>
        </p:nvSpPr>
        <p:spPr>
          <a:xfrm>
            <a:off x="395536" y="1484784"/>
            <a:ext cx="7632848" cy="288032"/>
          </a:xfrm>
          <a:prstGeom prst="wedgeRectCallout">
            <a:avLst>
              <a:gd name="adj1" fmla="val -49002"/>
              <a:gd name="adj2" fmla="val -102990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Planeja ir ao SEBRAE neste ano? (Para quem não foi atendido pelo SEBRAE em 2015, mas já foi em anos anteriores.)</a:t>
            </a:r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525177542"/>
              </p:ext>
            </p:extLst>
          </p:nvPr>
        </p:nvGraphicFramePr>
        <p:xfrm>
          <a:off x="456184" y="1844824"/>
          <a:ext cx="80042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99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6600"/>
          </a:solidFill>
        </p:spPr>
        <p:txBody>
          <a:bodyPr>
            <a:noAutofit/>
          </a:bodyPr>
          <a:lstStyle/>
          <a:p>
            <a:r>
              <a:rPr lang="pt-BR" sz="4800" b="1">
                <a:latin typeface="+mn-lt"/>
              </a:rPr>
              <a:t>Motivos para não ir ao SEBRAE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1091871"/>
            <a:ext cx="325557" cy="334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o explicativo retangular 9"/>
          <p:cNvSpPr/>
          <p:nvPr/>
        </p:nvSpPr>
        <p:spPr>
          <a:xfrm>
            <a:off x="395536" y="1459224"/>
            <a:ext cx="8280920" cy="313592"/>
          </a:xfrm>
          <a:prstGeom prst="wedgeRectCallout">
            <a:avLst>
              <a:gd name="adj1" fmla="val -49922"/>
              <a:gd name="adj2" fmla="val -159472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Por que não planeja ir ao SEBRAE neste ano? (Para quem não foi atendido pelo SEBRAE em 2015, mas já foi em anos </a:t>
            </a:r>
            <a:r>
              <a:rPr lang="pt-BR" sz="1200" smtClean="0">
                <a:solidFill>
                  <a:schemeClr val="tx1"/>
                </a:solidFill>
                <a:cs typeface="Times New Roman" pitchFamily="18" charset="0"/>
              </a:rPr>
              <a:t>anteriores)(Resposta múltipla)</a:t>
            </a:r>
            <a:endParaRPr lang="pt-BR" sz="120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/>
          </p:nvPr>
        </p:nvGraphicFramePr>
        <p:xfrm>
          <a:off x="1259632" y="1916832"/>
          <a:ext cx="6984776" cy="451714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3302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0433"/>
                <a:gridCol w="864096"/>
              </a:tblGrid>
              <a:tr h="51819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Nacional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9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pt-BR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  <a:p>
                      <a:pPr algn="ctr" fontAlgn="b"/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401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Não é necessário</a:t>
                      </a:r>
                      <a:endParaRPr lang="pt-BR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47,0%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37,5%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9352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  <a:latin typeface="+mn-lt"/>
                        </a:rPr>
                        <a:t>Não tem tempo</a:t>
                      </a:r>
                      <a:endParaRPr lang="pt-BR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36,2%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27,2%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9352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  <a:latin typeface="+mn-lt"/>
                        </a:rPr>
                        <a:t>Não tem Sebrae na região</a:t>
                      </a:r>
                      <a:endParaRPr lang="pt-BR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2,9%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4,7%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23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  <a:latin typeface="+mn-lt"/>
                        </a:rPr>
                        <a:t>Costumo procurar outras instituições de apoio</a:t>
                      </a:r>
                      <a:endParaRPr lang="pt-BR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0,4%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1,6%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1238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  <a:latin typeface="+mn-lt"/>
                        </a:rPr>
                        <a:t>Quando preciso de ajuda, procuro orientar-me com contadores</a:t>
                      </a:r>
                      <a:endParaRPr lang="pt-BR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1,6%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3,1%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3675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Não tem</a:t>
                      </a:r>
                      <a:r>
                        <a:rPr lang="pt-BR" sz="14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interesse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5399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  <a:latin typeface="+mn-lt"/>
                        </a:rPr>
                        <a:t>Outro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8,2%</a:t>
                      </a:r>
                      <a:endParaRPr lang="pt-BR" sz="120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13,6%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5399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  <a:latin typeface="+mn-lt"/>
                        </a:rPr>
                        <a:t>Não respondeu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4,8%</a:t>
                      </a:r>
                      <a:endParaRPr lang="pt-BR" sz="120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2,9%</a:t>
                      </a:r>
                      <a:endParaRPr lang="pt-BR" sz="120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187624" y="6525344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X  Não há comparação pois a variável não existia no ano anterior.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5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6600"/>
          </a:solidFill>
        </p:spPr>
        <p:txBody>
          <a:bodyPr>
            <a:noAutofit/>
          </a:bodyPr>
          <a:lstStyle/>
          <a:p>
            <a:r>
              <a:rPr lang="pt-BR" sz="4800" b="1">
                <a:latin typeface="+mn-lt"/>
              </a:rPr>
              <a:t>Motivos para não ir ao SEBRAE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1091871"/>
            <a:ext cx="325557" cy="334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o explicativo retangular 9"/>
          <p:cNvSpPr/>
          <p:nvPr/>
        </p:nvSpPr>
        <p:spPr>
          <a:xfrm>
            <a:off x="395536" y="1459224"/>
            <a:ext cx="8280920" cy="241584"/>
          </a:xfrm>
          <a:prstGeom prst="wedgeRectCallout">
            <a:avLst>
              <a:gd name="adj1" fmla="val -49922"/>
              <a:gd name="adj2" fmla="val -159472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Por que não planeja ir ao SEBRAE neste ano? (Para quem não foi atendido pelo SEBRAE em 2015, mas já foi em anos anteriores.)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826651"/>
              </p:ext>
            </p:extLst>
          </p:nvPr>
        </p:nvGraphicFramePr>
        <p:xfrm>
          <a:off x="431032" y="1772816"/>
          <a:ext cx="8245424" cy="47085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050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46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4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91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91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34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34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+mn-lt"/>
                        </a:rPr>
                        <a:t>EPP</a:t>
                      </a:r>
                      <a:endParaRPr lang="pt-BR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+mn-lt"/>
                        </a:rPr>
                        <a:t>ME</a:t>
                      </a:r>
                      <a:endParaRPr lang="pt-BR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+mn-lt"/>
                        </a:rPr>
                        <a:t>MEI</a:t>
                      </a:r>
                      <a:endParaRPr lang="pt-BR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00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Não é necessário</a:t>
                      </a:r>
                      <a:endParaRPr lang="pt-BR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58,5%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35,2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30,1%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39,2%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54,6%</a:t>
                      </a:r>
                      <a:endParaRPr lang="pt-BR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37,0%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945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  <a:latin typeface="+mn-lt"/>
                        </a:rPr>
                        <a:t>Não tem tempo</a:t>
                      </a:r>
                      <a:endParaRPr lang="pt-BR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12,5%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22,1%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47,9%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28,2%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24,1%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29,1%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1945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  <a:latin typeface="+mn-lt"/>
                        </a:rPr>
                        <a:t>Não tem Sebrae na região</a:t>
                      </a:r>
                      <a:endParaRPr lang="pt-BR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8,5%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4,8%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68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  <a:latin typeface="+mn-lt"/>
                        </a:rPr>
                        <a:t>Costumo procurar outras instituições de apoio</a:t>
                      </a:r>
                      <a:endParaRPr lang="pt-BR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2808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  <a:latin typeface="+mn-lt"/>
                        </a:rPr>
                        <a:t>Quando preciso de ajuda, procuro orientar-me com contadores</a:t>
                      </a:r>
                      <a:endParaRPr lang="pt-BR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5,9%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2,4%</a:t>
                      </a:r>
                      <a:endParaRPr lang="pt-BR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628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Não tem</a:t>
                      </a:r>
                      <a:r>
                        <a:rPr lang="pt-BR" sz="14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interesse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18,5%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13,0%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654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  <a:latin typeface="+mn-lt"/>
                        </a:rPr>
                        <a:t>Outro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16,4%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12,5%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7,7%</a:t>
                      </a:r>
                      <a:endParaRPr lang="pt-BR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16,8%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12,9%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654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  <a:latin typeface="+mn-lt"/>
                        </a:rPr>
                        <a:t>Não respondeu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2,8%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95536" y="6573336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X  Não há comparação pois a variável não existia no ano anterior.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08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95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611560" y="4941168"/>
            <a:ext cx="8136904" cy="1728192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/>
              <a:t>para quem NUNCA foi atendido pelo Sebrae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6851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BR" sz="5400" b="1">
                <a:latin typeface="+mn-lt"/>
              </a:rPr>
              <a:t>Conhecimento do SEBRAE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980728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o explicativo retangular 6"/>
          <p:cNvSpPr/>
          <p:nvPr/>
        </p:nvSpPr>
        <p:spPr>
          <a:xfrm>
            <a:off x="395536" y="1484784"/>
            <a:ext cx="7992888" cy="324468"/>
          </a:xfrm>
          <a:prstGeom prst="wedgeRectCallout">
            <a:avLst>
              <a:gd name="adj1" fmla="val -48644"/>
              <a:gd name="adj2" fmla="val -138217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O(a) sr(a) conhece ou  já ouviu falar sobre o SEBRAE ou está ouvindo esse nome pela primeira vez? (Para quem nunca foi atendido pelo SEBRAE).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207992994"/>
              </p:ext>
            </p:extLst>
          </p:nvPr>
        </p:nvGraphicFramePr>
        <p:xfrm>
          <a:off x="395536" y="1988840"/>
          <a:ext cx="80648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m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0094" r="20241" b="37716"/>
          <a:stretch/>
        </p:blipFill>
        <p:spPr>
          <a:xfrm>
            <a:off x="8625699" y="1484784"/>
            <a:ext cx="482805" cy="457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54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BR" sz="4000" b="1">
                <a:latin typeface="+mn-lt"/>
              </a:rPr>
              <a:t>Conhecimento do SEBRAE (2014/2015)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980728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o explicativo retangular 6"/>
          <p:cNvSpPr/>
          <p:nvPr/>
        </p:nvSpPr>
        <p:spPr>
          <a:xfrm>
            <a:off x="395536" y="1484784"/>
            <a:ext cx="7992888" cy="324468"/>
          </a:xfrm>
          <a:prstGeom prst="wedgeRectCallout">
            <a:avLst>
              <a:gd name="adj1" fmla="val -48644"/>
              <a:gd name="adj2" fmla="val -138217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O(a) sr(a) conhece ou  já ouviu falar sobre o SEBRAE ou está ouvindo esse nome pela primeira vez? (Para quem nunca foi atendido pelo SEBRAE).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61350343"/>
              </p:ext>
            </p:extLst>
          </p:nvPr>
        </p:nvGraphicFramePr>
        <p:xfrm>
          <a:off x="395536" y="1988840"/>
          <a:ext cx="80648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m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0"/>
            <a:ext cx="548680" cy="54868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0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BR" sz="5400" b="1">
                <a:latin typeface="+mn-lt"/>
              </a:rPr>
              <a:t>Ida ao SEBRAE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980728"/>
            <a:ext cx="395536" cy="40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o explicativo retangular 6"/>
          <p:cNvSpPr/>
          <p:nvPr/>
        </p:nvSpPr>
        <p:spPr>
          <a:xfrm>
            <a:off x="395536" y="1484784"/>
            <a:ext cx="5688632" cy="252460"/>
          </a:xfrm>
          <a:prstGeom prst="wedgeRectCallout">
            <a:avLst>
              <a:gd name="adj1" fmla="val -48332"/>
              <a:gd name="adj2" fmla="val -144493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Planeja ir ao SEBRAE neste ano? (Para quem nunca foi atendido pelo SEBRAE)</a:t>
            </a:r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970948125"/>
              </p:ext>
            </p:extLst>
          </p:nvPr>
        </p:nvGraphicFramePr>
        <p:xfrm>
          <a:off x="431032" y="1844824"/>
          <a:ext cx="81734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32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BR" sz="4800" b="1">
                <a:latin typeface="+mn-lt"/>
              </a:rPr>
              <a:t>Motivos para não ir ao SEBRAE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3" t="25430" r="581" b="49570"/>
          <a:stretch/>
        </p:blipFill>
        <p:spPr>
          <a:xfrm>
            <a:off x="35496" y="908720"/>
            <a:ext cx="432048" cy="4445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o explicativo retangular 6"/>
          <p:cNvSpPr/>
          <p:nvPr/>
        </p:nvSpPr>
        <p:spPr>
          <a:xfrm>
            <a:off x="395536" y="1484784"/>
            <a:ext cx="7344816" cy="192799"/>
          </a:xfrm>
          <a:prstGeom prst="wedgeRectCallout">
            <a:avLst>
              <a:gd name="adj1" fmla="val -47846"/>
              <a:gd name="adj2" fmla="val -216617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Por que não planeja ir ao SEBRAE neste ano? (Para quem nunca foi atendido pelo SEBRAE</a:t>
            </a:r>
            <a:r>
              <a:rPr lang="pt-BR" sz="1200" smtClean="0">
                <a:solidFill>
                  <a:schemeClr val="tx1"/>
                </a:solidFill>
                <a:cs typeface="Times New Roman" pitchFamily="18" charset="0"/>
              </a:rPr>
              <a:t>) (Resposta múltipla)</a:t>
            </a:r>
            <a:endParaRPr lang="pt-BR" sz="12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99</a:t>
            </a:fld>
            <a:endParaRPr lang="pt-BR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1259632" y="1980748"/>
          <a:ext cx="6624735" cy="451714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3302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7244"/>
                <a:gridCol w="647244"/>
              </a:tblGrid>
              <a:tr h="51819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Nacional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360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pt-BR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  <a:p>
                      <a:pPr algn="ctr" fontAlgn="b"/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401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Não é necessário</a:t>
                      </a:r>
                      <a:endParaRPr lang="pt-BR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52,5%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53,1%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9352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  <a:latin typeface="+mn-lt"/>
                        </a:rPr>
                        <a:t>Não tem tempo</a:t>
                      </a:r>
                      <a:endParaRPr lang="pt-BR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23,5%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18,6%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9352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  <a:latin typeface="+mn-lt"/>
                        </a:rPr>
                        <a:t>Não tem Sebrae na região</a:t>
                      </a:r>
                      <a:endParaRPr lang="pt-BR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15,2%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4,4%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235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  <a:latin typeface="+mn-lt"/>
                        </a:rPr>
                        <a:t>Costumo procurar outras instituições de apoio</a:t>
                      </a:r>
                      <a:endParaRPr lang="pt-BR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1,5%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1,2%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1238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  <a:latin typeface="+mn-lt"/>
                        </a:rPr>
                        <a:t>Quando preciso de ajuda, procuro orientar-me com contadores</a:t>
                      </a:r>
                      <a:endParaRPr lang="pt-BR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3,3%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3675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Não tem</a:t>
                      </a:r>
                      <a:r>
                        <a:rPr lang="pt-BR" sz="14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interesse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5,4%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11,6%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5399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  <a:latin typeface="+mn-lt"/>
                        </a:rPr>
                        <a:t>Outro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pt-BR" sz="120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9,8%</a:t>
                      </a:r>
                      <a:endParaRPr lang="pt-BR" sz="120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5399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  <a:latin typeface="+mn-lt"/>
                        </a:rPr>
                        <a:t>Não respondeu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2,4%</a:t>
                      </a:r>
                      <a:endParaRPr lang="pt-BR" sz="120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1,3%</a:t>
                      </a:r>
                      <a:endParaRPr lang="pt-BR" sz="120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15616" y="6573336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X  Não há comparação pois a variável não existia no ano anterior.</a:t>
            </a:r>
          </a:p>
        </p:txBody>
      </p:sp>
    </p:spTree>
    <p:extLst>
      <p:ext uri="{BB962C8B-B14F-4D97-AF65-F5344CB8AC3E}">
        <p14:creationId xmlns:p14="http://schemas.microsoft.com/office/powerpoint/2010/main" val="377330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Personalizada 27">
      <a:dk1>
        <a:srgbClr val="111111"/>
      </a:dk1>
      <a:lt1>
        <a:sysClr val="window" lastClr="FFFFFF"/>
      </a:lt1>
      <a:dk2>
        <a:srgbClr val="4C4C4C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alizada 7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9525"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ersonalizada 27">
    <a:dk1>
      <a:srgbClr val="111111"/>
    </a:dk1>
    <a:lt1>
      <a:sysClr val="window" lastClr="FFFFFF"/>
    </a:lt1>
    <a:dk2>
      <a:srgbClr val="4C4C4C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Personalizada 7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Mediano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ersonalizada 27">
    <a:dk1>
      <a:srgbClr val="111111"/>
    </a:dk1>
    <a:lt1>
      <a:sysClr val="window" lastClr="FFFFFF"/>
    </a:lt1>
    <a:dk2>
      <a:srgbClr val="4C4C4C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Personalizada 7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Mediano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ersonalizada 27">
    <a:dk1>
      <a:srgbClr val="111111"/>
    </a:dk1>
    <a:lt1>
      <a:sysClr val="window" lastClr="FFFFFF"/>
    </a:lt1>
    <a:dk2>
      <a:srgbClr val="4C4C4C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Personalizada 7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Mediano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Personalizada 27">
    <a:dk1>
      <a:srgbClr val="111111"/>
    </a:dk1>
    <a:lt1>
      <a:sysClr val="window" lastClr="FFFFFF"/>
    </a:lt1>
    <a:dk2>
      <a:srgbClr val="4C4C4C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Personalizada 7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Mediano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62.xml><?xml version="1.0" encoding="utf-8"?>
<a:themeOverride xmlns:a="http://schemas.openxmlformats.org/drawingml/2006/main">
  <a:clrScheme name="Personalizada 27">
    <a:dk1>
      <a:srgbClr val="111111"/>
    </a:dk1>
    <a:lt1>
      <a:sysClr val="window" lastClr="FFFFFF"/>
    </a:lt1>
    <a:dk2>
      <a:srgbClr val="4C4C4C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Personalizada 7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Mediano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63.xml><?xml version="1.0" encoding="utf-8"?>
<a:themeOverride xmlns:a="http://schemas.openxmlformats.org/drawingml/2006/main">
  <a:clrScheme name="Personalizada 27">
    <a:dk1>
      <a:srgbClr val="111111"/>
    </a:dk1>
    <a:lt1>
      <a:sysClr val="window" lastClr="FFFFFF"/>
    </a:lt1>
    <a:dk2>
      <a:srgbClr val="4C4C4C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Personalizada 7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Mediano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64.xml><?xml version="1.0" encoding="utf-8"?>
<a:themeOverride xmlns:a="http://schemas.openxmlformats.org/drawingml/2006/main">
  <a:clrScheme name="Personalizada 27">
    <a:dk1>
      <a:srgbClr val="111111"/>
    </a:dk1>
    <a:lt1>
      <a:sysClr val="window" lastClr="FFFFFF"/>
    </a:lt1>
    <a:dk2>
      <a:srgbClr val="4C4C4C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Personalizada 7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Mediano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ersonalizada 27">
    <a:dk1>
      <a:srgbClr val="111111"/>
    </a:dk1>
    <a:lt1>
      <a:sysClr val="window" lastClr="FFFFFF"/>
    </a:lt1>
    <a:dk2>
      <a:srgbClr val="4C4C4C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Personalizada 7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Mediano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ersonalizada 27">
    <a:dk1>
      <a:srgbClr val="111111"/>
    </a:dk1>
    <a:lt1>
      <a:sysClr val="window" lastClr="FFFFFF"/>
    </a:lt1>
    <a:dk2>
      <a:srgbClr val="4C4C4C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Personalizada 7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Mediano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3680</TotalTime>
  <Words>4161</Words>
  <Application>Microsoft Office PowerPoint</Application>
  <PresentationFormat>Apresentação na tela (4:3)</PresentationFormat>
  <Paragraphs>724</Paragraphs>
  <Slides>101</Slides>
  <Notes>2</Notes>
  <HiddenSlides>40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101</vt:i4>
      </vt:variant>
    </vt:vector>
  </HeadingPairs>
  <TitlesOfParts>
    <vt:vector size="110" baseType="lpstr">
      <vt:lpstr>Arial</vt:lpstr>
      <vt:lpstr>Arial Black</vt:lpstr>
      <vt:lpstr>Calibri</vt:lpstr>
      <vt:lpstr>Copperplate Gothic Bold</vt:lpstr>
      <vt:lpstr>Times New Roman</vt:lpstr>
      <vt:lpstr>Wingdings</vt:lpstr>
      <vt:lpstr>Wingdings 2</vt:lpstr>
      <vt:lpstr>Tema do Office</vt:lpstr>
      <vt:lpstr>Mediano</vt:lpstr>
      <vt:lpstr>Apresentação do PowerPoint</vt:lpstr>
      <vt:lpstr>METODOLOGIA</vt:lpstr>
      <vt:lpstr>Composição da amostra</vt:lpstr>
      <vt:lpstr>Apresentação do PowerPoint</vt:lpstr>
      <vt:lpstr>Apresentação do PowerPoint</vt:lpstr>
      <vt:lpstr>Atendimento do Sebrae</vt:lpstr>
      <vt:lpstr>Participação em eventos</vt:lpstr>
      <vt:lpstr>Participação em eventos (2014/2015)</vt:lpstr>
      <vt:lpstr>Participação em eventos (Centro-Oeste)</vt:lpstr>
      <vt:lpstr>Participação em eventos (Nordeste)</vt:lpstr>
      <vt:lpstr>Participação em eventos (Norte)</vt:lpstr>
      <vt:lpstr>Participação em eventos (Sudeste)</vt:lpstr>
      <vt:lpstr>Participação em eventos (Sul)</vt:lpstr>
      <vt:lpstr>Cursos</vt:lpstr>
      <vt:lpstr>Satisfação com o curso  </vt:lpstr>
      <vt:lpstr>Satisfação com o curso  </vt:lpstr>
      <vt:lpstr>Satisfação com o curso (2014/2015)  </vt:lpstr>
      <vt:lpstr>Aplicabilidade dos conhecimentos</vt:lpstr>
      <vt:lpstr>Aplicabilidade dos conhecimentos</vt:lpstr>
      <vt:lpstr>Aplicabilidade dos conhecimentos (2014/2015)</vt:lpstr>
      <vt:lpstr>Resultados do curso</vt:lpstr>
      <vt:lpstr>Resultados do curso</vt:lpstr>
      <vt:lpstr>Resultados do curso (2014/2015)</vt:lpstr>
      <vt:lpstr>Palestras, seminários e oficinas</vt:lpstr>
      <vt:lpstr>Satisfação com Palestras, seminários e oficinas</vt:lpstr>
      <vt:lpstr>Satisfação com Palestras, seminários e oficinas</vt:lpstr>
      <vt:lpstr>Satisfação com Palestras, seminários e oficinas (2014/2015)</vt:lpstr>
      <vt:lpstr>Aplicabilidade dos conhecimentos</vt:lpstr>
      <vt:lpstr>Aplicabilidade dos conhecimentos</vt:lpstr>
      <vt:lpstr>Aplicabilidade dos conhecimentos (2014/2015)</vt:lpstr>
      <vt:lpstr>Resultados das palestras, seminários e oficinas</vt:lpstr>
      <vt:lpstr>Resultados das palestras, seminários e oficinas</vt:lpstr>
      <vt:lpstr>Resultados das palestras, seminários e oficinas (2014/2015)</vt:lpstr>
      <vt:lpstr>Consultorias</vt:lpstr>
      <vt:lpstr>Satisfação com as consultorias</vt:lpstr>
      <vt:lpstr>Satisfação com as consultorias</vt:lpstr>
      <vt:lpstr>Satisfação com as consultorias (2014/2015)</vt:lpstr>
      <vt:lpstr>Aplicabilidade dos conhecimentos</vt:lpstr>
      <vt:lpstr>Aplicabilidade dos conhecimentos</vt:lpstr>
      <vt:lpstr>Aplicabilidade dos conhecimentos (2014/2015)</vt:lpstr>
      <vt:lpstr>Resultados das consultorias</vt:lpstr>
      <vt:lpstr>Resultados das consultorias</vt:lpstr>
      <vt:lpstr>Resultados das consultorias (2014/2015)</vt:lpstr>
      <vt:lpstr>Feiras e eventos</vt:lpstr>
      <vt:lpstr>Satisfação com feiras e eventos</vt:lpstr>
      <vt:lpstr>Satisfação com feiras e eventos</vt:lpstr>
      <vt:lpstr>Satisfação com feiras e eventos (2014/2015)</vt:lpstr>
      <vt:lpstr>Aproveitamento das oportunidades</vt:lpstr>
      <vt:lpstr>Aproveitamento das oportunidades</vt:lpstr>
      <vt:lpstr>Resultados das feiras e eventos</vt:lpstr>
      <vt:lpstr>Resultados das feiras e eventos</vt:lpstr>
      <vt:lpstr>Resultados das feiras e eventos (2014/2015)</vt:lpstr>
      <vt:lpstr>Orientações e/ou materiais informativos</vt:lpstr>
      <vt:lpstr>Satisfação com as orientações e/ou materiais informativos</vt:lpstr>
      <vt:lpstr>Satisfação com as orientações e/ou materiais informativos</vt:lpstr>
      <vt:lpstr>Satisfação com as orientações e/ou materiais informativos (2014/2015)</vt:lpstr>
      <vt:lpstr>Aplicabilidade dos conhecimentos</vt:lpstr>
      <vt:lpstr>Aplicabilidade dos conhecimentos</vt:lpstr>
      <vt:lpstr>Aplicabilidade dos conhecimentos (2014/2015)</vt:lpstr>
      <vt:lpstr>Resultados das orientações e materiais informativos</vt:lpstr>
      <vt:lpstr>Resultados das orientações e materiais informativos</vt:lpstr>
      <vt:lpstr>Resultados das orientações e materiais informativos (2014/2015)</vt:lpstr>
      <vt:lpstr>Satisfação geral com o SEBRAE</vt:lpstr>
      <vt:lpstr>Satisfação geral com o SEBRAE</vt:lpstr>
      <vt:lpstr>Satisfação geral com o SEBRAE</vt:lpstr>
      <vt:lpstr>Satisfação geral com o SEBRAE (2014/2015)</vt:lpstr>
      <vt:lpstr>Média geral de satisfação, aplicabilidade e efetivação</vt:lpstr>
      <vt:lpstr>Apresentação do PowerPoint</vt:lpstr>
      <vt:lpstr>Satisfação, aplicabilidade e efetividade</vt:lpstr>
      <vt:lpstr>HISTÓRICO INDICADORES</vt:lpstr>
      <vt:lpstr>HISTÓRICO SATISFAÇÃO POR INSTRUMENTO</vt:lpstr>
      <vt:lpstr>HISTÓRICO APLICABILIDADE POR INSTRUMENTO</vt:lpstr>
      <vt:lpstr>Apresentação do PowerPoint</vt:lpstr>
      <vt:lpstr>Recomendaria o SEBRAE</vt:lpstr>
      <vt:lpstr>Recomendaria o SEBRAE</vt:lpstr>
      <vt:lpstr>NPS por região</vt:lpstr>
      <vt:lpstr>NPS por região (2014/2015)</vt:lpstr>
      <vt:lpstr>Apresentação do PowerPoint</vt:lpstr>
      <vt:lpstr>Sugestões de melhoria </vt:lpstr>
      <vt:lpstr>Meios de conhecimento</vt:lpstr>
      <vt:lpstr>Apresentação do PowerPoint</vt:lpstr>
      <vt:lpstr>Participação em eventos por porte (EPP)</vt:lpstr>
      <vt:lpstr>Participação em eventos por porte (MEI)</vt:lpstr>
      <vt:lpstr>Participação em eventos por porte (ME)</vt:lpstr>
      <vt:lpstr>Apresentação do PowerPoint</vt:lpstr>
      <vt:lpstr>Média de avaliação por porte da empresa</vt:lpstr>
      <vt:lpstr>Apresentação do PowerPoint</vt:lpstr>
      <vt:lpstr>NPS por porte da empresa</vt:lpstr>
      <vt:lpstr>Apresentação do PowerPoint</vt:lpstr>
      <vt:lpstr>Ano do último contato</vt:lpstr>
      <vt:lpstr>Ano do último contato (2014/2015)</vt:lpstr>
      <vt:lpstr>Ida ao SEBRAE</vt:lpstr>
      <vt:lpstr>Motivos para não ir ao SEBRAE</vt:lpstr>
      <vt:lpstr>Motivos para não ir ao SEBRAE</vt:lpstr>
      <vt:lpstr>Apresentação do PowerPoint</vt:lpstr>
      <vt:lpstr>Conhecimento do SEBRAE</vt:lpstr>
      <vt:lpstr>Conhecimento do SEBRAE (2014/2015)</vt:lpstr>
      <vt:lpstr>Ida ao SEBRAE</vt:lpstr>
      <vt:lpstr>Motivos para não ir ao SEBRAE</vt:lpstr>
      <vt:lpstr>Motivos para não ir ao SEBRAE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Meta</dc:creator>
  <cp:lastModifiedBy>Denis Pedro Nunes</cp:lastModifiedBy>
  <cp:revision>598</cp:revision>
  <dcterms:created xsi:type="dcterms:W3CDTF">2016-04-04T18:41:58Z</dcterms:created>
  <dcterms:modified xsi:type="dcterms:W3CDTF">2016-06-07T17:57:08Z</dcterms:modified>
</cp:coreProperties>
</file>